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80" r:id="rId3"/>
    <p:sldId id="264" r:id="rId4"/>
    <p:sldId id="257" r:id="rId5"/>
    <p:sldId id="258" r:id="rId6"/>
    <p:sldId id="259" r:id="rId7"/>
    <p:sldId id="265" r:id="rId8"/>
    <p:sldId id="260" r:id="rId9"/>
    <p:sldId id="261" r:id="rId10"/>
    <p:sldId id="262" r:id="rId11"/>
    <p:sldId id="263"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image" Target="../media/image1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F849B8-C4AA-4384-98FF-EBFECBCBD267}" type="datetimeFigureOut">
              <a:rPr lang="en-US" smtClean="0"/>
              <a:pPr/>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F849B8-C4AA-4384-98FF-EBFECBCBD267}" type="datetimeFigureOut">
              <a:rPr lang="en-US" smtClean="0"/>
              <a:pPr/>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F849B8-C4AA-4384-98FF-EBFECBCBD267}" type="datetimeFigureOut">
              <a:rPr lang="en-US" smtClean="0"/>
              <a:pPr/>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F849B8-C4AA-4384-98FF-EBFECBCBD267}" type="datetimeFigureOut">
              <a:rPr lang="en-US" smtClean="0"/>
              <a:pPr/>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F849B8-C4AA-4384-98FF-EBFECBCBD267}" type="datetimeFigureOut">
              <a:rPr lang="en-US" smtClean="0"/>
              <a:pPr/>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F849B8-C4AA-4384-98FF-EBFECBCBD267}" type="datetimeFigureOut">
              <a:rPr lang="en-US" smtClean="0"/>
              <a:pPr/>
              <a:t>10/8/2018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F849B8-C4AA-4384-98FF-EBFECBCBD267}" type="datetimeFigureOut">
              <a:rPr lang="en-US" smtClean="0"/>
              <a:pPr/>
              <a:t>10/8/2018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F849B8-C4AA-4384-98FF-EBFECBCBD267}" type="datetimeFigureOut">
              <a:rPr lang="en-US" smtClean="0"/>
              <a:pPr/>
              <a:t>10/8/2018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F849B8-C4AA-4384-98FF-EBFECBCBD267}" type="datetimeFigureOut">
              <a:rPr lang="en-US" smtClean="0"/>
              <a:pPr/>
              <a:t>10/8/2018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F849B8-C4AA-4384-98FF-EBFECBCBD267}" type="datetimeFigureOut">
              <a:rPr lang="en-US" smtClean="0"/>
              <a:pPr/>
              <a:t>10/8/2018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F849B8-C4AA-4384-98FF-EBFECBCBD267}" type="datetimeFigureOut">
              <a:rPr lang="en-US" smtClean="0"/>
              <a:pPr/>
              <a:t>10/8/2018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F849B8-C4AA-4384-98FF-EBFECBCBD267}" type="datetimeFigureOut">
              <a:rPr lang="en-US" smtClean="0"/>
              <a:pPr/>
              <a:t>10/8/2018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E82057-1D78-4A37-93E3-97B52FF8A1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13.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image" Target="../media/image14.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image" Target="../media/image15.e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image" Target="../media/image16.e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image" Target="../media/image17.e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13.vml"/><Relationship Id="rId4" Type="http://schemas.openxmlformats.org/officeDocument/2006/relationships/image" Target="../media/image18.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14.vml"/><Relationship Id="rId4" Type="http://schemas.openxmlformats.org/officeDocument/2006/relationships/image" Target="../media/image19.e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15.vml"/><Relationship Id="rId4" Type="http://schemas.openxmlformats.org/officeDocument/2006/relationships/image" Target="../media/image20.e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4.emf"/><Relationship Id="rId5" Type="http://schemas.openxmlformats.org/officeDocument/2006/relationships/oleObject" Target="../embeddings/oleObject4.bin"/><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7.emf"/><Relationship Id="rId5" Type="http://schemas.openxmlformats.org/officeDocument/2006/relationships/oleObject" Target="../embeddings/oleObject7.bin"/><Relationship Id="rId4" Type="http://schemas.openxmlformats.org/officeDocument/2006/relationships/image" Target="../media/image6.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8.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0.emf"/><Relationship Id="rId5" Type="http://schemas.openxmlformats.org/officeDocument/2006/relationships/oleObject" Target="../embeddings/oleObject10.bin"/><Relationship Id="rId4" Type="http://schemas.openxmlformats.org/officeDocument/2006/relationships/image" Target="../media/image9.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12.emf"/><Relationship Id="rId5" Type="http://schemas.openxmlformats.org/officeDocument/2006/relationships/oleObject" Target="../embeddings/oleObject12.bin"/><Relationship Id="rId4" Type="http://schemas.openxmlformats.org/officeDocument/2006/relationships/image" Target="../media/image1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43608" y="1751618"/>
            <a:ext cx="7416824" cy="3046988"/>
          </a:xfrm>
          <a:prstGeom prst="rect">
            <a:avLst/>
          </a:prstGeom>
        </p:spPr>
        <p:txBody>
          <a:bodyPr wrap="square">
            <a:spAutoFit/>
          </a:bodyPr>
          <a:lstStyle/>
          <a:p>
            <a:pPr lvl="0"/>
            <a:r>
              <a:rPr lang="en-US" sz="3200" b="1" dirty="0" err="1">
                <a:solidFill>
                  <a:srgbClr val="7030A0"/>
                </a:solidFill>
                <a:cs typeface="+mj-cs"/>
              </a:rPr>
              <a:t>Lec</a:t>
            </a:r>
            <a:r>
              <a:rPr lang="en-US" sz="3200" b="1" dirty="0">
                <a:solidFill>
                  <a:srgbClr val="7030A0"/>
                </a:solidFill>
                <a:cs typeface="+mj-cs"/>
              </a:rPr>
              <a:t> 1 </a:t>
            </a:r>
            <a:r>
              <a:rPr lang="en-US" sz="3200" b="1" dirty="0" smtClean="0">
                <a:solidFill>
                  <a:srgbClr val="7030A0"/>
                </a:solidFill>
                <a:cs typeface="+mj-cs"/>
              </a:rPr>
              <a:t>                                                  </a:t>
            </a:r>
            <a:r>
              <a:rPr lang="en-US" sz="3200" b="1" dirty="0" smtClean="0">
                <a:solidFill>
                  <a:srgbClr val="7030A0"/>
                </a:solidFill>
                <a:cs typeface="+mj-cs"/>
              </a:rPr>
              <a:t>5th </a:t>
            </a:r>
            <a:r>
              <a:rPr lang="en-US" sz="3200" b="1" dirty="0" smtClean="0">
                <a:solidFill>
                  <a:srgbClr val="7030A0"/>
                </a:solidFill>
                <a:cs typeface="+mj-cs"/>
              </a:rPr>
              <a:t>stage</a:t>
            </a:r>
          </a:p>
          <a:p>
            <a:pPr lvl="0"/>
            <a:endParaRPr lang="en-US" sz="3200" b="1" dirty="0">
              <a:solidFill>
                <a:srgbClr val="7030A0"/>
              </a:solidFill>
              <a:cs typeface="+mj-cs"/>
            </a:endParaRPr>
          </a:p>
          <a:p>
            <a:pPr lvl="0"/>
            <a:r>
              <a:rPr lang="en-US" sz="3200" b="1" dirty="0" smtClean="0">
                <a:solidFill>
                  <a:srgbClr val="7030A0"/>
                </a:solidFill>
                <a:cs typeface="+mj-cs"/>
              </a:rPr>
              <a:t> </a:t>
            </a:r>
            <a:endParaRPr lang="en-US" sz="3200" b="1" dirty="0">
              <a:solidFill>
                <a:srgbClr val="7030A0"/>
              </a:solidFill>
              <a:cs typeface="+mj-cs"/>
            </a:endParaRPr>
          </a:p>
          <a:p>
            <a:pPr lvl="0"/>
            <a:r>
              <a:rPr lang="en-US" sz="3200" b="1" dirty="0" smtClean="0">
                <a:solidFill>
                  <a:srgbClr val="C00000"/>
                </a:solidFill>
                <a:cs typeface="+mj-cs"/>
              </a:rPr>
              <a:t>Organic Pharmaceutical  Chemistry </a:t>
            </a:r>
            <a:r>
              <a:rPr lang="en-US" sz="3200" b="1" dirty="0" smtClean="0">
                <a:solidFill>
                  <a:srgbClr val="C00000"/>
                </a:solidFill>
                <a:cs typeface="+mj-cs"/>
              </a:rPr>
              <a:t>IV</a:t>
            </a:r>
          </a:p>
          <a:p>
            <a:pPr lvl="0"/>
            <a:endParaRPr lang="en-US" sz="3200" b="1" dirty="0">
              <a:solidFill>
                <a:srgbClr val="C00000"/>
              </a:solidFill>
              <a:cs typeface="+mj-cs"/>
            </a:endParaRPr>
          </a:p>
          <a:p>
            <a:pPr lvl="0"/>
            <a:r>
              <a:rPr lang="en-US" sz="3200" b="1" dirty="0" smtClean="0">
                <a:solidFill>
                  <a:srgbClr val="C00000"/>
                </a:solidFill>
                <a:cs typeface="+mj-cs"/>
              </a:rPr>
              <a:t>                         2018-2019</a:t>
            </a:r>
            <a:endParaRPr lang="ar-IQ" sz="3200" b="1" dirty="0">
              <a:solidFill>
                <a:srgbClr val="C00000"/>
              </a:solidFill>
              <a:cs typeface="+mj-cs"/>
            </a:endParaRPr>
          </a:p>
        </p:txBody>
      </p:sp>
    </p:spTree>
    <p:extLst>
      <p:ext uri="{BB962C8B-B14F-4D97-AF65-F5344CB8AC3E}">
        <p14:creationId xmlns:p14="http://schemas.microsoft.com/office/powerpoint/2010/main" val="3262287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260648"/>
            <a:ext cx="8568952" cy="6657720"/>
          </a:xfrm>
          <a:prstGeom prst="rect">
            <a:avLst/>
          </a:prstGeom>
        </p:spPr>
        <p:txBody>
          <a:bodyPr wrap="square">
            <a:spAutoFit/>
          </a:bodyPr>
          <a:lstStyle/>
          <a:p>
            <a:pPr>
              <a:lnSpc>
                <a:spcPct val="115000"/>
              </a:lnSpc>
              <a:spcAft>
                <a:spcPts val="1000"/>
              </a:spcAft>
            </a:pPr>
            <a:r>
              <a:rPr lang="en-US" b="1" u="sng" dirty="0">
                <a:latin typeface="Times New Roman"/>
                <a:ea typeface="Calibri"/>
                <a:cs typeface="+mj-cs"/>
              </a:rPr>
              <a:t>Advantage s of </a:t>
            </a:r>
            <a:r>
              <a:rPr lang="en-US" b="1" u="sng" dirty="0" err="1">
                <a:latin typeface="Times New Roman"/>
                <a:ea typeface="Calibri"/>
                <a:cs typeface="+mj-cs"/>
              </a:rPr>
              <a:t>prodrug</a:t>
            </a:r>
            <a:endParaRPr lang="en-US" dirty="0">
              <a:ea typeface="Calibri"/>
              <a:cs typeface="+mj-cs"/>
            </a:endParaRPr>
          </a:p>
          <a:p>
            <a:pPr>
              <a:lnSpc>
                <a:spcPct val="115000"/>
              </a:lnSpc>
              <a:spcAft>
                <a:spcPts val="1000"/>
              </a:spcAft>
            </a:pPr>
            <a:r>
              <a:rPr lang="en-US" b="1" dirty="0">
                <a:latin typeface="Times New Roman"/>
                <a:ea typeface="Calibri"/>
                <a:cs typeface="+mj-cs"/>
              </a:rPr>
              <a:t>1) Overcome drug problems such as</a:t>
            </a:r>
            <a:endParaRPr lang="en-US" dirty="0">
              <a:ea typeface="Calibri"/>
              <a:cs typeface="+mj-cs"/>
            </a:endParaRPr>
          </a:p>
          <a:p>
            <a:pPr marL="342900" lvl="0" indent="-342900">
              <a:lnSpc>
                <a:spcPct val="115000"/>
              </a:lnSpc>
              <a:spcAft>
                <a:spcPts val="0"/>
              </a:spcAft>
              <a:buFont typeface="+mj-lt"/>
              <a:buAutoNum type="alphaUcParenR"/>
            </a:pPr>
            <a:r>
              <a:rPr lang="en-US" dirty="0">
                <a:latin typeface="Times New Roman"/>
                <a:ea typeface="Calibri"/>
                <a:cs typeface="+mj-cs"/>
              </a:rPr>
              <a:t> Alleviation pain at the site of  injection.</a:t>
            </a:r>
            <a:endParaRPr lang="en-US" dirty="0">
              <a:ea typeface="Calibri"/>
              <a:cs typeface="+mj-cs"/>
            </a:endParaRPr>
          </a:p>
          <a:p>
            <a:pPr marL="342900" lvl="0" indent="-342900">
              <a:lnSpc>
                <a:spcPct val="115000"/>
              </a:lnSpc>
              <a:spcAft>
                <a:spcPts val="0"/>
              </a:spcAft>
              <a:buFont typeface="+mj-lt"/>
              <a:buAutoNum type="alphaUcParenR"/>
            </a:pPr>
            <a:r>
              <a:rPr lang="en-US" dirty="0">
                <a:latin typeface="Times New Roman"/>
                <a:ea typeface="Calibri"/>
                <a:cs typeface="+mj-cs"/>
              </a:rPr>
              <a:t>Elimination of unpleasant taste, this is so important for children, when we not have more  or other choices.</a:t>
            </a:r>
            <a:endParaRPr lang="en-US" dirty="0">
              <a:ea typeface="Calibri"/>
              <a:cs typeface="+mj-cs"/>
            </a:endParaRPr>
          </a:p>
          <a:p>
            <a:pPr marL="342900" lvl="0" indent="-342900">
              <a:lnSpc>
                <a:spcPct val="115000"/>
              </a:lnSpc>
              <a:spcAft>
                <a:spcPts val="0"/>
              </a:spcAft>
              <a:buFont typeface="+mj-lt"/>
              <a:buAutoNum type="alphaUcParenR"/>
            </a:pPr>
            <a:r>
              <a:rPr lang="en-US" dirty="0">
                <a:latin typeface="Times New Roman"/>
                <a:ea typeface="Calibri"/>
                <a:cs typeface="+mj-cs"/>
              </a:rPr>
              <a:t>Decrease metabolic inactivation.</a:t>
            </a:r>
            <a:endParaRPr lang="en-US" dirty="0">
              <a:ea typeface="Calibri"/>
              <a:cs typeface="+mj-cs"/>
            </a:endParaRPr>
          </a:p>
          <a:p>
            <a:pPr marL="342900" lvl="0" indent="-342900">
              <a:lnSpc>
                <a:spcPct val="115000"/>
              </a:lnSpc>
              <a:spcAft>
                <a:spcPts val="0"/>
              </a:spcAft>
              <a:buFont typeface="+mj-lt"/>
              <a:buAutoNum type="alphaUcParenR"/>
            </a:pPr>
            <a:r>
              <a:rPr lang="en-US" dirty="0">
                <a:latin typeface="Times New Roman"/>
                <a:ea typeface="Calibri"/>
                <a:cs typeface="+mj-cs"/>
              </a:rPr>
              <a:t>Increase chemical stability.</a:t>
            </a:r>
            <a:endParaRPr lang="en-US" dirty="0">
              <a:ea typeface="Calibri"/>
              <a:cs typeface="+mj-cs"/>
            </a:endParaRPr>
          </a:p>
          <a:p>
            <a:pPr marL="342900" lvl="0" indent="-342900">
              <a:lnSpc>
                <a:spcPct val="115000"/>
              </a:lnSpc>
              <a:spcAft>
                <a:spcPts val="0"/>
              </a:spcAft>
              <a:buFont typeface="+mj-lt"/>
              <a:buAutoNum type="alphaUcParenR"/>
            </a:pPr>
            <a:r>
              <a:rPr lang="en-US" dirty="0">
                <a:latin typeface="Times New Roman"/>
                <a:ea typeface="Calibri"/>
                <a:cs typeface="+mj-cs"/>
              </a:rPr>
              <a:t>Prolong or decrease the duration of action. according to the need, mostly  the main purpose that is need  is prolong the duration of action. Specially for drug for chronic use (specially multiple and long use)  such as antibiotic.</a:t>
            </a:r>
            <a:endParaRPr lang="en-US" dirty="0">
              <a:ea typeface="Calibri"/>
              <a:cs typeface="+mj-cs"/>
            </a:endParaRPr>
          </a:p>
          <a:p>
            <a:pPr marL="342900" lvl="0" indent="-342900">
              <a:lnSpc>
                <a:spcPct val="115000"/>
              </a:lnSpc>
              <a:spcAft>
                <a:spcPts val="0"/>
              </a:spcAft>
              <a:buFont typeface="+mj-lt"/>
              <a:buAutoNum type="alphaUcParenR"/>
            </a:pPr>
            <a:r>
              <a:rPr lang="en-US" dirty="0">
                <a:latin typeface="Times New Roman"/>
                <a:ea typeface="Calibri"/>
                <a:cs typeface="+mj-cs"/>
              </a:rPr>
              <a:t>Decrease toxicity of drug.</a:t>
            </a:r>
            <a:endParaRPr lang="en-US" dirty="0">
              <a:ea typeface="Calibri"/>
              <a:cs typeface="+mj-cs"/>
            </a:endParaRPr>
          </a:p>
          <a:p>
            <a:pPr marL="342900" lvl="0" indent="-342900">
              <a:lnSpc>
                <a:spcPct val="115000"/>
              </a:lnSpc>
              <a:spcAft>
                <a:spcPts val="0"/>
              </a:spcAft>
              <a:buFont typeface="+mj-lt"/>
              <a:buAutoNum type="alphaUcParenR"/>
            </a:pPr>
            <a:r>
              <a:rPr lang="en-US" dirty="0">
                <a:latin typeface="Times New Roman"/>
                <a:ea typeface="Calibri"/>
                <a:cs typeface="+mj-cs"/>
              </a:rPr>
              <a:t>Increase absorption of drug.</a:t>
            </a:r>
            <a:endParaRPr lang="en-US" dirty="0">
              <a:ea typeface="Calibri"/>
              <a:cs typeface="+mj-cs"/>
            </a:endParaRPr>
          </a:p>
          <a:p>
            <a:pPr marL="342900" lvl="0" indent="-342900">
              <a:lnSpc>
                <a:spcPct val="115000"/>
              </a:lnSpc>
              <a:spcAft>
                <a:spcPts val="1000"/>
              </a:spcAft>
              <a:buFont typeface="+mj-lt"/>
              <a:buAutoNum type="alphaUcParenR"/>
            </a:pPr>
            <a:r>
              <a:rPr lang="en-US" dirty="0">
                <a:latin typeface="Times New Roman"/>
                <a:ea typeface="Calibri"/>
                <a:cs typeface="+mj-cs"/>
              </a:rPr>
              <a:t>Poor site specificity: - Site- directed delivery system (drug targeting) to get effective concentration in a certain tissue. Targeting of drug mean the controlling on its distribution, this lead to decrease  the coast ,get large concentration in certain organ, better effect, less S/E, this is so important specially in case of anticancer drug to decrease toxicity.</a:t>
            </a:r>
            <a:endParaRPr lang="en-US" dirty="0">
              <a:ea typeface="Calibri"/>
              <a:cs typeface="+mj-cs"/>
            </a:endParaRPr>
          </a:p>
          <a:p>
            <a:pPr>
              <a:lnSpc>
                <a:spcPct val="115000"/>
              </a:lnSpc>
              <a:spcAft>
                <a:spcPts val="1000"/>
              </a:spcAft>
            </a:pPr>
            <a:r>
              <a:rPr lang="en-US" dirty="0">
                <a:latin typeface="Times New Roman"/>
                <a:ea typeface="Calibri"/>
                <a:cs typeface="+mj-cs"/>
              </a:rPr>
              <a:t>  </a:t>
            </a:r>
            <a:r>
              <a:rPr lang="en-US" b="1" dirty="0">
                <a:latin typeface="Times New Roman"/>
                <a:ea typeface="Calibri"/>
                <a:cs typeface="+mj-cs"/>
              </a:rPr>
              <a:t>2) To overcome cost and time problems. (And this is the advantage of </a:t>
            </a:r>
            <a:r>
              <a:rPr lang="en-US" b="1" dirty="0" err="1">
                <a:latin typeface="Times New Roman"/>
                <a:ea typeface="Calibri"/>
                <a:cs typeface="+mj-cs"/>
              </a:rPr>
              <a:t>prodrug</a:t>
            </a:r>
            <a:r>
              <a:rPr lang="en-US" b="1" dirty="0">
                <a:latin typeface="Times New Roman"/>
                <a:ea typeface="Calibri"/>
                <a:cs typeface="+mj-cs"/>
              </a:rPr>
              <a:t> </a:t>
            </a:r>
            <a:r>
              <a:rPr lang="en-US" b="1" dirty="0" smtClean="0">
                <a:latin typeface="Times New Roman"/>
                <a:ea typeface="Calibri"/>
                <a:cs typeface="+mj-cs"/>
              </a:rPr>
              <a:t>over </a:t>
            </a:r>
          </a:p>
          <a:p>
            <a:pPr>
              <a:lnSpc>
                <a:spcPct val="115000"/>
              </a:lnSpc>
              <a:spcAft>
                <a:spcPts val="1000"/>
              </a:spcAft>
            </a:pPr>
            <a:r>
              <a:rPr lang="en-US" b="1" dirty="0">
                <a:latin typeface="Times New Roman"/>
                <a:ea typeface="Calibri"/>
                <a:cs typeface="+mj-cs"/>
              </a:rPr>
              <a:t> </a:t>
            </a:r>
            <a:r>
              <a:rPr lang="en-US" b="1" dirty="0" smtClean="0">
                <a:latin typeface="Times New Roman"/>
                <a:ea typeface="Calibri"/>
                <a:cs typeface="+mj-cs"/>
              </a:rPr>
              <a:t>     drug</a:t>
            </a:r>
            <a:r>
              <a:rPr lang="en-US" dirty="0" smtClean="0">
                <a:ea typeface="Calibri"/>
                <a:cs typeface="+mj-cs"/>
              </a:rPr>
              <a:t> </a:t>
            </a:r>
            <a:r>
              <a:rPr lang="en-US" b="1" dirty="0" smtClean="0">
                <a:latin typeface="Times New Roman"/>
                <a:ea typeface="Calibri"/>
                <a:cs typeface="+mj-cs"/>
              </a:rPr>
              <a:t>derivatives</a:t>
            </a:r>
            <a:r>
              <a:rPr lang="en-US" b="1" dirty="0">
                <a:latin typeface="Times New Roman"/>
                <a:ea typeface="Calibri"/>
                <a:cs typeface="+mj-cs"/>
              </a:rPr>
              <a:t>).</a:t>
            </a:r>
            <a:endParaRPr lang="en-US" dirty="0">
              <a:ea typeface="Calibri"/>
              <a:cs typeface="+mj-cs"/>
            </a:endParaRPr>
          </a:p>
        </p:txBody>
      </p:sp>
    </p:spTree>
    <p:extLst>
      <p:ext uri="{BB962C8B-B14F-4D97-AF65-F5344CB8AC3E}">
        <p14:creationId xmlns:p14="http://schemas.microsoft.com/office/powerpoint/2010/main" val="607200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404664"/>
            <a:ext cx="8676456" cy="941796"/>
          </a:xfrm>
          <a:prstGeom prst="rect">
            <a:avLst/>
          </a:prstGeom>
        </p:spPr>
        <p:txBody>
          <a:bodyPr wrap="square">
            <a:spAutoFit/>
          </a:bodyPr>
          <a:lstStyle/>
          <a:p>
            <a:pPr>
              <a:lnSpc>
                <a:spcPct val="115000"/>
              </a:lnSpc>
              <a:spcAft>
                <a:spcPts val="1000"/>
              </a:spcAft>
            </a:pPr>
            <a:r>
              <a:rPr lang="en-US" sz="2400" b="1" dirty="0">
                <a:latin typeface="Times New Roman"/>
                <a:ea typeface="Calibri"/>
                <a:cs typeface="Arial"/>
              </a:rPr>
              <a:t>So for such drug, the problem is detected and depends on it the </a:t>
            </a:r>
            <a:r>
              <a:rPr lang="en-US" sz="2400" b="1" dirty="0" err="1">
                <a:latin typeface="Times New Roman"/>
                <a:ea typeface="Calibri"/>
                <a:cs typeface="Arial"/>
              </a:rPr>
              <a:t>prodrug</a:t>
            </a:r>
            <a:r>
              <a:rPr lang="en-US" sz="2400" b="1" dirty="0">
                <a:latin typeface="Times New Roman"/>
                <a:ea typeface="Calibri"/>
                <a:cs typeface="Arial"/>
              </a:rPr>
              <a:t> is design.</a:t>
            </a:r>
            <a:endParaRPr lang="en-US" sz="2400" dirty="0">
              <a:ea typeface="Calibri"/>
              <a:cs typeface="Arial"/>
            </a:endParaRPr>
          </a:p>
        </p:txBody>
      </p:sp>
      <p:sp>
        <p:nvSpPr>
          <p:cNvPr id="3" name="مستطيل 2"/>
          <p:cNvSpPr/>
          <p:nvPr/>
        </p:nvSpPr>
        <p:spPr>
          <a:xfrm>
            <a:off x="251520" y="2011433"/>
            <a:ext cx="8712968" cy="3706656"/>
          </a:xfrm>
          <a:prstGeom prst="rect">
            <a:avLst/>
          </a:prstGeom>
        </p:spPr>
        <p:txBody>
          <a:bodyPr wrap="square">
            <a:spAutoFit/>
          </a:bodyPr>
          <a:lstStyle/>
          <a:p>
            <a:pPr>
              <a:lnSpc>
                <a:spcPct val="115000"/>
              </a:lnSpc>
              <a:spcAft>
                <a:spcPts val="1000"/>
              </a:spcAft>
            </a:pPr>
            <a:r>
              <a:rPr lang="en-US" sz="2800" b="1" u="sng" dirty="0">
                <a:solidFill>
                  <a:srgbClr val="C00000"/>
                </a:solidFill>
                <a:latin typeface="Times New Roman"/>
                <a:ea typeface="Calibri"/>
                <a:cs typeface="+mj-cs"/>
              </a:rPr>
              <a:t>Properties of  ideal </a:t>
            </a:r>
            <a:r>
              <a:rPr lang="en-US" sz="2800" b="1" u="sng" dirty="0" err="1">
                <a:solidFill>
                  <a:srgbClr val="C00000"/>
                </a:solidFill>
                <a:latin typeface="Times New Roman"/>
                <a:ea typeface="Calibri"/>
                <a:cs typeface="+mj-cs"/>
              </a:rPr>
              <a:t>prodrug</a:t>
            </a:r>
            <a:endParaRPr lang="en-US" sz="2800" dirty="0">
              <a:ea typeface="Calibri"/>
              <a:cs typeface="+mj-cs"/>
            </a:endParaRPr>
          </a:p>
          <a:p>
            <a:pPr>
              <a:lnSpc>
                <a:spcPct val="115000"/>
              </a:lnSpc>
              <a:spcAft>
                <a:spcPts val="1000"/>
              </a:spcAft>
            </a:pPr>
            <a:r>
              <a:rPr lang="en-US" sz="2800" b="1" dirty="0">
                <a:solidFill>
                  <a:srgbClr val="002060"/>
                </a:solidFill>
                <a:latin typeface="Times New Roman"/>
                <a:ea typeface="Calibri"/>
                <a:cs typeface="+mj-cs"/>
              </a:rPr>
              <a:t>1-  Pharmacological Inertness</a:t>
            </a:r>
            <a:endParaRPr lang="en-US" sz="2800" dirty="0">
              <a:ea typeface="Calibri"/>
              <a:cs typeface="+mj-cs"/>
            </a:endParaRPr>
          </a:p>
          <a:p>
            <a:pPr>
              <a:lnSpc>
                <a:spcPct val="115000"/>
              </a:lnSpc>
              <a:spcAft>
                <a:spcPts val="1000"/>
              </a:spcAft>
            </a:pPr>
            <a:r>
              <a:rPr lang="en-US" sz="2800" b="1" dirty="0">
                <a:solidFill>
                  <a:srgbClr val="002060"/>
                </a:solidFill>
                <a:latin typeface="Times New Roman"/>
                <a:ea typeface="Calibri"/>
                <a:cs typeface="+mj-cs"/>
              </a:rPr>
              <a:t>2-  Rapid transformation, chemically or enzymatically, </a:t>
            </a:r>
            <a:endParaRPr lang="en-US" sz="2800" b="1" dirty="0" smtClean="0">
              <a:solidFill>
                <a:srgbClr val="002060"/>
              </a:solidFill>
              <a:latin typeface="Times New Roman"/>
              <a:ea typeface="Calibri"/>
              <a:cs typeface="+mj-cs"/>
            </a:endParaRPr>
          </a:p>
          <a:p>
            <a:pPr>
              <a:lnSpc>
                <a:spcPct val="115000"/>
              </a:lnSpc>
              <a:spcAft>
                <a:spcPts val="1000"/>
              </a:spcAft>
            </a:pPr>
            <a:r>
              <a:rPr lang="en-US" sz="2800" b="1" dirty="0">
                <a:solidFill>
                  <a:srgbClr val="002060"/>
                </a:solidFill>
                <a:latin typeface="Times New Roman"/>
                <a:ea typeface="Calibri"/>
                <a:cs typeface="+mj-cs"/>
              </a:rPr>
              <a:t> </a:t>
            </a:r>
            <a:r>
              <a:rPr lang="en-US" sz="2800" b="1" dirty="0" smtClean="0">
                <a:solidFill>
                  <a:srgbClr val="002060"/>
                </a:solidFill>
                <a:latin typeface="Times New Roman"/>
                <a:ea typeface="Calibri"/>
                <a:cs typeface="+mj-cs"/>
              </a:rPr>
              <a:t>      into </a:t>
            </a:r>
            <a:r>
              <a:rPr lang="en-US" sz="2800" b="1" dirty="0">
                <a:solidFill>
                  <a:srgbClr val="002060"/>
                </a:solidFill>
                <a:latin typeface="Times New Roman"/>
                <a:ea typeface="Calibri"/>
                <a:cs typeface="+mj-cs"/>
              </a:rPr>
              <a:t>the active form at </a:t>
            </a:r>
            <a:r>
              <a:rPr lang="en-US" sz="2800" b="1" dirty="0" smtClean="0">
                <a:solidFill>
                  <a:srgbClr val="002060"/>
                </a:solidFill>
                <a:latin typeface="Times New Roman"/>
                <a:ea typeface="Calibri"/>
                <a:cs typeface="+mj-cs"/>
              </a:rPr>
              <a:t>the </a:t>
            </a:r>
            <a:r>
              <a:rPr lang="en-US" sz="2800" b="1" dirty="0">
                <a:solidFill>
                  <a:srgbClr val="002060"/>
                </a:solidFill>
                <a:latin typeface="Times New Roman"/>
                <a:ea typeface="Calibri"/>
                <a:cs typeface="+mj-cs"/>
              </a:rPr>
              <a:t>target site</a:t>
            </a:r>
            <a:endParaRPr lang="en-US" sz="2800" dirty="0">
              <a:ea typeface="Calibri"/>
              <a:cs typeface="+mj-cs"/>
            </a:endParaRPr>
          </a:p>
          <a:p>
            <a:pPr>
              <a:lnSpc>
                <a:spcPct val="115000"/>
              </a:lnSpc>
              <a:spcAft>
                <a:spcPts val="1000"/>
              </a:spcAft>
            </a:pPr>
            <a:r>
              <a:rPr lang="en-US" sz="2800" b="1" dirty="0">
                <a:solidFill>
                  <a:srgbClr val="002060"/>
                </a:solidFill>
                <a:latin typeface="Times New Roman"/>
                <a:ea typeface="Calibri"/>
                <a:cs typeface="+mj-cs"/>
              </a:rPr>
              <a:t>3- Non-toxic metabolic fragments followed by their </a:t>
            </a:r>
            <a:endParaRPr lang="en-US" sz="2800" b="1" dirty="0" smtClean="0">
              <a:solidFill>
                <a:srgbClr val="002060"/>
              </a:solidFill>
              <a:latin typeface="Times New Roman"/>
              <a:ea typeface="Calibri"/>
              <a:cs typeface="+mj-cs"/>
            </a:endParaRPr>
          </a:p>
          <a:p>
            <a:pPr>
              <a:lnSpc>
                <a:spcPct val="115000"/>
              </a:lnSpc>
              <a:spcAft>
                <a:spcPts val="1000"/>
              </a:spcAft>
            </a:pPr>
            <a:r>
              <a:rPr lang="en-US" sz="2800" b="1" dirty="0">
                <a:solidFill>
                  <a:srgbClr val="002060"/>
                </a:solidFill>
                <a:latin typeface="Times New Roman"/>
                <a:ea typeface="Calibri"/>
                <a:cs typeface="+mj-cs"/>
              </a:rPr>
              <a:t> </a:t>
            </a:r>
            <a:r>
              <a:rPr lang="en-US" sz="2800" b="1" dirty="0" smtClean="0">
                <a:solidFill>
                  <a:srgbClr val="002060"/>
                </a:solidFill>
                <a:latin typeface="Times New Roman"/>
                <a:ea typeface="Calibri"/>
                <a:cs typeface="+mj-cs"/>
              </a:rPr>
              <a:t>   rapid </a:t>
            </a:r>
            <a:r>
              <a:rPr lang="en-US" sz="2800" b="1" dirty="0">
                <a:solidFill>
                  <a:srgbClr val="002060"/>
                </a:solidFill>
                <a:latin typeface="Times New Roman"/>
                <a:ea typeface="Calibri"/>
                <a:cs typeface="+mj-cs"/>
              </a:rPr>
              <a:t>elimination</a:t>
            </a:r>
            <a:endParaRPr lang="en-US" sz="2800" dirty="0">
              <a:ea typeface="Calibri"/>
              <a:cs typeface="+mj-cs"/>
            </a:endParaRPr>
          </a:p>
        </p:txBody>
      </p:sp>
    </p:spTree>
    <p:extLst>
      <p:ext uri="{BB962C8B-B14F-4D97-AF65-F5344CB8AC3E}">
        <p14:creationId xmlns:p14="http://schemas.microsoft.com/office/powerpoint/2010/main" val="952912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332656"/>
            <a:ext cx="8136904" cy="2472472"/>
          </a:xfrm>
          <a:prstGeom prst="rect">
            <a:avLst/>
          </a:prstGeom>
        </p:spPr>
        <p:txBody>
          <a:bodyPr wrap="square">
            <a:spAutoFit/>
          </a:bodyPr>
          <a:lstStyle/>
          <a:p>
            <a:pPr>
              <a:lnSpc>
                <a:spcPct val="115000"/>
              </a:lnSpc>
              <a:spcAft>
                <a:spcPts val="1000"/>
              </a:spcAft>
            </a:pPr>
            <a:r>
              <a:rPr lang="en-US" sz="2400" b="1" i="1" u="sng" dirty="0">
                <a:solidFill>
                  <a:srgbClr val="4F6228"/>
                </a:solidFill>
                <a:latin typeface="Times New Roman"/>
                <a:ea typeface="Calibri"/>
                <a:cs typeface="+mj-cs"/>
              </a:rPr>
              <a:t>Types of </a:t>
            </a:r>
            <a:r>
              <a:rPr lang="en-US" sz="2400" b="1" i="1" u="sng" dirty="0" err="1">
                <a:solidFill>
                  <a:srgbClr val="4F6228"/>
                </a:solidFill>
                <a:latin typeface="Times New Roman"/>
                <a:ea typeface="Calibri"/>
                <a:cs typeface="+mj-cs"/>
              </a:rPr>
              <a:t>prodrugs</a:t>
            </a:r>
            <a:endParaRPr lang="en-US" sz="2400" dirty="0">
              <a:ea typeface="Calibri"/>
              <a:cs typeface="+mj-cs"/>
            </a:endParaRPr>
          </a:p>
          <a:p>
            <a:pPr>
              <a:lnSpc>
                <a:spcPct val="115000"/>
              </a:lnSpc>
              <a:spcAft>
                <a:spcPts val="1000"/>
              </a:spcAft>
            </a:pPr>
            <a:r>
              <a:rPr lang="en-US" sz="2400" b="1" dirty="0">
                <a:solidFill>
                  <a:srgbClr val="4F6228"/>
                </a:solidFill>
                <a:latin typeface="Times New Roman"/>
                <a:ea typeface="Calibri"/>
                <a:cs typeface="+mj-cs"/>
              </a:rPr>
              <a:t>There are four major classes of </a:t>
            </a:r>
            <a:r>
              <a:rPr lang="en-US" sz="2400" b="1" dirty="0" err="1">
                <a:solidFill>
                  <a:srgbClr val="4F6228"/>
                </a:solidFill>
                <a:latin typeface="Times New Roman"/>
                <a:ea typeface="Calibri"/>
                <a:cs typeface="+mj-cs"/>
              </a:rPr>
              <a:t>prodrugs</a:t>
            </a:r>
            <a:r>
              <a:rPr lang="en-US" sz="2400" b="1" dirty="0">
                <a:solidFill>
                  <a:srgbClr val="4F6228"/>
                </a:solidFill>
                <a:latin typeface="Times New Roman"/>
                <a:ea typeface="Calibri"/>
                <a:cs typeface="+mj-cs"/>
              </a:rPr>
              <a:t>, namely:-</a:t>
            </a:r>
            <a:endParaRPr lang="en-US" sz="2400" dirty="0">
              <a:ea typeface="Calibri"/>
              <a:cs typeface="+mj-cs"/>
            </a:endParaRPr>
          </a:p>
          <a:p>
            <a:pPr marL="342900" lvl="0" indent="-342900">
              <a:lnSpc>
                <a:spcPct val="115000"/>
              </a:lnSpc>
              <a:spcAft>
                <a:spcPts val="1000"/>
              </a:spcAft>
              <a:buFont typeface="+mj-lt"/>
              <a:buAutoNum type="arabicParenR"/>
            </a:pPr>
            <a:r>
              <a:rPr lang="en-US" sz="2400" b="1" dirty="0">
                <a:solidFill>
                  <a:srgbClr val="632423"/>
                </a:solidFill>
                <a:latin typeface="Times New Roman"/>
                <a:ea typeface="Calibri"/>
                <a:cs typeface="+mj-cs"/>
              </a:rPr>
              <a:t>Carrier –linked  </a:t>
            </a:r>
            <a:r>
              <a:rPr lang="en-US" sz="2400" b="1" dirty="0" err="1">
                <a:solidFill>
                  <a:srgbClr val="632423"/>
                </a:solidFill>
                <a:latin typeface="Times New Roman"/>
                <a:ea typeface="Calibri"/>
                <a:cs typeface="+mj-cs"/>
              </a:rPr>
              <a:t>prodrugs</a:t>
            </a:r>
            <a:r>
              <a:rPr lang="en-US" sz="2400" dirty="0">
                <a:solidFill>
                  <a:srgbClr val="632423"/>
                </a:solidFill>
                <a:latin typeface="Times New Roman"/>
                <a:ea typeface="Calibri"/>
                <a:cs typeface="+mj-cs"/>
              </a:rPr>
              <a:t>:</a:t>
            </a:r>
            <a:r>
              <a:rPr lang="en-US" sz="2400" dirty="0">
                <a:solidFill>
                  <a:srgbClr val="4F6228"/>
                </a:solidFill>
                <a:latin typeface="Times New Roman"/>
                <a:ea typeface="Calibri"/>
                <a:cs typeface="+mj-cs"/>
              </a:rPr>
              <a:t> A compound that contains an active drug linked to a carrier group (also known as a </a:t>
            </a:r>
            <a:r>
              <a:rPr lang="en-US" sz="2400" dirty="0" err="1">
                <a:solidFill>
                  <a:srgbClr val="4F6228"/>
                </a:solidFill>
                <a:latin typeface="Times New Roman"/>
                <a:ea typeface="Calibri"/>
                <a:cs typeface="+mj-cs"/>
              </a:rPr>
              <a:t>promoiety</a:t>
            </a:r>
            <a:r>
              <a:rPr lang="en-US" sz="2400" dirty="0">
                <a:solidFill>
                  <a:srgbClr val="4F6228"/>
                </a:solidFill>
                <a:latin typeface="Times New Roman"/>
                <a:ea typeface="Calibri"/>
                <a:cs typeface="+mj-cs"/>
              </a:rPr>
              <a:t>), that is removed enzymatically.</a:t>
            </a:r>
            <a:endParaRPr lang="en-US" sz="2400" dirty="0">
              <a:ea typeface="Calibri"/>
              <a:cs typeface="+mj-cs"/>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graphicFrame>
        <p:nvGraphicFramePr>
          <p:cNvPr id="4" name="كائن 3"/>
          <p:cNvGraphicFramePr>
            <a:graphicFrameLocks noChangeAspect="1"/>
          </p:cNvGraphicFramePr>
          <p:nvPr>
            <p:extLst>
              <p:ext uri="{D42A27DB-BD31-4B8C-83A1-F6EECF244321}">
                <p14:modId xmlns:p14="http://schemas.microsoft.com/office/powerpoint/2010/main" val="4085812029"/>
              </p:ext>
            </p:extLst>
          </p:nvPr>
        </p:nvGraphicFramePr>
        <p:xfrm>
          <a:off x="611560" y="3037580"/>
          <a:ext cx="8133793" cy="3820420"/>
        </p:xfrm>
        <a:graphic>
          <a:graphicData uri="http://schemas.openxmlformats.org/presentationml/2006/ole">
            <mc:AlternateContent xmlns:mc="http://schemas.openxmlformats.org/markup-compatibility/2006">
              <mc:Choice xmlns:v="urn:schemas-microsoft-com:vml" Requires="v">
                <p:oleObj spid="_x0000_s17417" name="CS ChemDraw Drawing" r:id="rId3" imgW="5019505" imgH="2354439" progId="ChemDraw.Document.6.0">
                  <p:embed/>
                </p:oleObj>
              </mc:Choice>
              <mc:Fallback>
                <p:oleObj name="CS ChemDraw Drawing" r:id="rId3" imgW="5019505" imgH="2354439" progId="ChemDraw.Document.6.0">
                  <p:embed/>
                  <p:pic>
                    <p:nvPicPr>
                      <p:cNvPr id="0" name="Object 1"/>
                      <p:cNvPicPr>
                        <a:picLocks noChangeAspect="1" noChangeArrowheads="1"/>
                      </p:cNvPicPr>
                      <p:nvPr/>
                    </p:nvPicPr>
                    <p:blipFill>
                      <a:blip r:embed="rId4"/>
                      <a:srcRect/>
                      <a:stretch>
                        <a:fillRect/>
                      </a:stretch>
                    </p:blipFill>
                    <p:spPr bwMode="auto">
                      <a:xfrm>
                        <a:off x="611560" y="3037580"/>
                        <a:ext cx="8133793" cy="3820420"/>
                      </a:xfrm>
                      <a:prstGeom prst="rect">
                        <a:avLst/>
                      </a:prstGeom>
                      <a:noFill/>
                    </p:spPr>
                  </p:pic>
                </p:oleObj>
              </mc:Fallback>
            </mc:AlternateContent>
          </a:graphicData>
        </a:graphic>
      </p:graphicFrame>
    </p:spTree>
    <p:extLst>
      <p:ext uri="{BB962C8B-B14F-4D97-AF65-F5344CB8AC3E}">
        <p14:creationId xmlns:p14="http://schemas.microsoft.com/office/powerpoint/2010/main" val="9557769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512561"/>
            <a:ext cx="8496944" cy="5723618"/>
          </a:xfrm>
          <a:prstGeom prst="rect">
            <a:avLst/>
          </a:prstGeom>
        </p:spPr>
        <p:txBody>
          <a:bodyPr wrap="square">
            <a:spAutoFit/>
          </a:bodyPr>
          <a:lstStyle/>
          <a:p>
            <a:pPr marL="342900" lvl="0" indent="-342900">
              <a:buFont typeface="+mj-lt"/>
              <a:buAutoNum type="arabicParenR"/>
            </a:pPr>
            <a:r>
              <a:rPr lang="en-US" sz="2400" b="1" dirty="0" err="1">
                <a:solidFill>
                  <a:srgbClr val="632423"/>
                </a:solidFill>
                <a:latin typeface="Times New Roman"/>
                <a:ea typeface="Calibri"/>
                <a:cs typeface="Arial"/>
              </a:rPr>
              <a:t>Bioprecursor</a:t>
            </a:r>
            <a:r>
              <a:rPr lang="en-US" sz="2400" b="1" dirty="0">
                <a:solidFill>
                  <a:srgbClr val="632423"/>
                </a:solidFill>
                <a:latin typeface="Times New Roman"/>
                <a:ea typeface="Calibri"/>
                <a:cs typeface="Arial"/>
              </a:rPr>
              <a:t>  </a:t>
            </a:r>
            <a:r>
              <a:rPr lang="en-US" sz="2400" b="1" dirty="0" err="1">
                <a:solidFill>
                  <a:srgbClr val="632423"/>
                </a:solidFill>
                <a:latin typeface="Times New Roman"/>
                <a:ea typeface="Calibri"/>
                <a:cs typeface="Arial"/>
              </a:rPr>
              <a:t>prodrugs</a:t>
            </a:r>
            <a:r>
              <a:rPr lang="en-US" sz="2400" b="1" dirty="0">
                <a:solidFill>
                  <a:srgbClr val="632423"/>
                </a:solidFill>
                <a:latin typeface="Times New Roman"/>
                <a:ea typeface="Calibri"/>
                <a:cs typeface="Arial"/>
              </a:rPr>
              <a:t>:</a:t>
            </a:r>
            <a:r>
              <a:rPr lang="en-US" sz="2400" dirty="0">
                <a:ea typeface="Calibri"/>
                <a:cs typeface="Arial"/>
              </a:rPr>
              <a:t> </a:t>
            </a:r>
            <a:r>
              <a:rPr lang="en-US" sz="2400" dirty="0">
                <a:latin typeface="Times New Roman"/>
                <a:ea typeface="Calibri"/>
                <a:cs typeface="Arial"/>
              </a:rPr>
              <a:t>which do not contain  a </a:t>
            </a:r>
            <a:r>
              <a:rPr lang="en-US" sz="2400" dirty="0" err="1">
                <a:latin typeface="Times New Roman"/>
                <a:ea typeface="Calibri"/>
                <a:cs typeface="Arial"/>
              </a:rPr>
              <a:t>promoiety</a:t>
            </a:r>
            <a:r>
              <a:rPr lang="en-US" sz="2400" dirty="0">
                <a:latin typeface="Times New Roman"/>
                <a:ea typeface="Calibri"/>
                <a:cs typeface="Arial"/>
              </a:rPr>
              <a:t>  but rather contain a latent functionality that is metabolically or chemically transformed to the active drug molecule.</a:t>
            </a:r>
            <a:endParaRPr lang="en-US" sz="2400" dirty="0">
              <a:ea typeface="Calibri"/>
              <a:cs typeface="Arial"/>
            </a:endParaRPr>
          </a:p>
          <a:p>
            <a:pPr marL="685800">
              <a:spcAft>
                <a:spcPts val="0"/>
              </a:spcAft>
            </a:pPr>
            <a:r>
              <a:rPr lang="en-US" sz="2400" dirty="0">
                <a:latin typeface="Times New Roman"/>
                <a:ea typeface="Calibri"/>
                <a:cs typeface="Arial"/>
              </a:rPr>
              <a:t> </a:t>
            </a:r>
            <a:endParaRPr lang="en-US" sz="2400" dirty="0">
              <a:ea typeface="Calibri"/>
              <a:cs typeface="Arial"/>
            </a:endParaRPr>
          </a:p>
          <a:p>
            <a:pPr marL="342900" lvl="0" indent="-342900">
              <a:spcAft>
                <a:spcPts val="0"/>
              </a:spcAft>
              <a:buFont typeface="+mj-lt"/>
              <a:buAutoNum type="arabicParenR"/>
            </a:pPr>
            <a:r>
              <a:rPr lang="en-US" sz="2400" b="1" dirty="0">
                <a:solidFill>
                  <a:srgbClr val="632423"/>
                </a:solidFill>
                <a:latin typeface="Times New Roman"/>
                <a:ea typeface="Calibri"/>
                <a:cs typeface="Arial"/>
              </a:rPr>
              <a:t>Macromolecular </a:t>
            </a:r>
            <a:r>
              <a:rPr lang="en-US" sz="2400" b="1" dirty="0" err="1">
                <a:solidFill>
                  <a:srgbClr val="632423"/>
                </a:solidFill>
                <a:latin typeface="Times New Roman"/>
                <a:ea typeface="Calibri"/>
                <a:cs typeface="Arial"/>
              </a:rPr>
              <a:t>prodrugs</a:t>
            </a:r>
            <a:r>
              <a:rPr lang="en-US" sz="2400" b="1" dirty="0">
                <a:solidFill>
                  <a:srgbClr val="632423"/>
                </a:solidFill>
                <a:latin typeface="Times New Roman"/>
                <a:ea typeface="Calibri"/>
                <a:cs typeface="Arial"/>
              </a:rPr>
              <a:t>:</a:t>
            </a:r>
            <a:r>
              <a:rPr lang="en-US" sz="2400" dirty="0">
                <a:latin typeface="Times New Roman"/>
                <a:ea typeface="Calibri"/>
                <a:cs typeface="Arial"/>
              </a:rPr>
              <a:t> where the carrier is a macromolecule such as a PEG(</a:t>
            </a:r>
            <a:r>
              <a:rPr lang="en-US" sz="2400" dirty="0" err="1">
                <a:latin typeface="Times New Roman"/>
                <a:ea typeface="Calibri"/>
                <a:cs typeface="Arial"/>
              </a:rPr>
              <a:t>polyethyleneglycol</a:t>
            </a:r>
            <a:r>
              <a:rPr lang="en-US" sz="2400" dirty="0">
                <a:latin typeface="Times New Roman"/>
                <a:ea typeface="Calibri"/>
                <a:cs typeface="Arial"/>
              </a:rPr>
              <a:t>).</a:t>
            </a:r>
            <a:endParaRPr lang="en-US" sz="2400" dirty="0">
              <a:ea typeface="Calibri"/>
              <a:cs typeface="Arial"/>
            </a:endParaRPr>
          </a:p>
          <a:p>
            <a:pPr marL="685800">
              <a:spcAft>
                <a:spcPts val="0"/>
              </a:spcAft>
            </a:pPr>
            <a:r>
              <a:rPr lang="en-US" sz="2400" dirty="0">
                <a:latin typeface="Times New Roman"/>
                <a:ea typeface="Calibri"/>
                <a:cs typeface="Arial"/>
              </a:rPr>
              <a:t> </a:t>
            </a:r>
            <a:endParaRPr lang="en-US" sz="2400" dirty="0">
              <a:ea typeface="Calibri"/>
              <a:cs typeface="Arial"/>
            </a:endParaRPr>
          </a:p>
          <a:p>
            <a:pPr marL="342900" lvl="0" indent="-342900">
              <a:spcAft>
                <a:spcPts val="0"/>
              </a:spcAft>
              <a:buFont typeface="+mj-lt"/>
              <a:buAutoNum type="arabicParenR"/>
            </a:pPr>
            <a:r>
              <a:rPr lang="en-US" sz="2400" b="1" dirty="0">
                <a:solidFill>
                  <a:srgbClr val="632423"/>
                </a:solidFill>
                <a:latin typeface="Times New Roman"/>
                <a:ea typeface="Calibri"/>
                <a:cs typeface="Arial"/>
              </a:rPr>
              <a:t>Drug-antibody conjugates:</a:t>
            </a:r>
            <a:r>
              <a:rPr lang="en-US" sz="2400" dirty="0">
                <a:latin typeface="Times New Roman"/>
                <a:ea typeface="Calibri"/>
                <a:cs typeface="Arial"/>
              </a:rPr>
              <a:t> where the carrier is an antibody raised against tumor cells.</a:t>
            </a:r>
            <a:endParaRPr lang="en-US" sz="2400" dirty="0">
              <a:ea typeface="Calibri"/>
              <a:cs typeface="Arial"/>
            </a:endParaRPr>
          </a:p>
          <a:p>
            <a:pPr marL="457200">
              <a:lnSpc>
                <a:spcPct val="115000"/>
              </a:lnSpc>
              <a:spcAft>
                <a:spcPts val="1000"/>
              </a:spcAft>
            </a:pPr>
            <a:r>
              <a:rPr lang="en-US" sz="2400" dirty="0">
                <a:latin typeface="Times New Roman"/>
                <a:ea typeface="Calibri"/>
                <a:cs typeface="Arial"/>
              </a:rPr>
              <a:t> </a:t>
            </a:r>
            <a:endParaRPr lang="en-US" sz="2400" dirty="0">
              <a:ea typeface="Calibri"/>
              <a:cs typeface="Arial"/>
            </a:endParaRPr>
          </a:p>
          <a:p>
            <a:pPr>
              <a:spcAft>
                <a:spcPts val="0"/>
              </a:spcAft>
            </a:pPr>
            <a:r>
              <a:rPr lang="en-US" sz="2400" b="1" i="1" u="sng" dirty="0">
                <a:solidFill>
                  <a:srgbClr val="632423"/>
                </a:solidFill>
                <a:latin typeface="Times New Roman"/>
                <a:ea typeface="Calibri"/>
                <a:cs typeface="Arial"/>
              </a:rPr>
              <a:t>Carrier –linked  </a:t>
            </a:r>
            <a:r>
              <a:rPr lang="en-US" sz="2400" b="1" i="1" u="sng" dirty="0" err="1">
                <a:solidFill>
                  <a:srgbClr val="632423"/>
                </a:solidFill>
                <a:latin typeface="Times New Roman"/>
                <a:ea typeface="Calibri"/>
                <a:cs typeface="Arial"/>
              </a:rPr>
              <a:t>prodrugs</a:t>
            </a:r>
            <a:r>
              <a:rPr lang="en-US" sz="2400" b="1" i="1" u="sng" dirty="0">
                <a:solidFill>
                  <a:srgbClr val="632423"/>
                </a:solidFill>
                <a:latin typeface="Times New Roman"/>
                <a:ea typeface="Calibri"/>
                <a:cs typeface="Arial"/>
              </a:rPr>
              <a:t>:-</a:t>
            </a:r>
            <a:r>
              <a:rPr lang="en-US" sz="2400" dirty="0">
                <a:solidFill>
                  <a:srgbClr val="632423"/>
                </a:solidFill>
                <a:latin typeface="Times New Roman"/>
                <a:ea typeface="Calibri"/>
                <a:cs typeface="Arial"/>
              </a:rPr>
              <a:t> Drug is linked to </a:t>
            </a:r>
            <a:r>
              <a:rPr lang="en-US" sz="2400" dirty="0" err="1">
                <a:solidFill>
                  <a:srgbClr val="632423"/>
                </a:solidFill>
                <a:latin typeface="Times New Roman"/>
                <a:ea typeface="Calibri"/>
                <a:cs typeface="Arial"/>
              </a:rPr>
              <a:t>promoiety</a:t>
            </a:r>
            <a:r>
              <a:rPr lang="en-US" sz="2400" dirty="0">
                <a:solidFill>
                  <a:srgbClr val="632423"/>
                </a:solidFill>
                <a:latin typeface="Times New Roman"/>
                <a:ea typeface="Calibri"/>
                <a:cs typeface="Arial"/>
              </a:rPr>
              <a:t> and bond must be covalent bond and must be liable in vivo to hydrolysis by either enzyme or change in the </a:t>
            </a:r>
            <a:r>
              <a:rPr lang="en-US" sz="2400" dirty="0" err="1">
                <a:solidFill>
                  <a:srgbClr val="632423"/>
                </a:solidFill>
                <a:latin typeface="Times New Roman"/>
                <a:ea typeface="Calibri"/>
                <a:cs typeface="Arial"/>
              </a:rPr>
              <a:t>pH.</a:t>
            </a:r>
            <a:endParaRPr lang="en-US" sz="2400" dirty="0">
              <a:ea typeface="Calibri"/>
              <a:cs typeface="Arial"/>
            </a:endParaRPr>
          </a:p>
          <a:p>
            <a:pPr marL="685800">
              <a:spcAft>
                <a:spcPts val="0"/>
              </a:spcAft>
            </a:pPr>
            <a:r>
              <a:rPr lang="en-US" sz="2400" dirty="0">
                <a:solidFill>
                  <a:srgbClr val="632423"/>
                </a:solidFill>
                <a:latin typeface="Times New Roman"/>
                <a:ea typeface="Calibri"/>
                <a:cs typeface="Arial"/>
              </a:rPr>
              <a:t> </a:t>
            </a:r>
            <a:endParaRPr lang="en-US" sz="2400" dirty="0">
              <a:ea typeface="Calibri"/>
              <a:cs typeface="Arial"/>
            </a:endParaRPr>
          </a:p>
          <a:p>
            <a:pPr marL="685800">
              <a:spcAft>
                <a:spcPts val="0"/>
              </a:spcAft>
            </a:pPr>
            <a:r>
              <a:rPr lang="en-US" dirty="0">
                <a:solidFill>
                  <a:srgbClr val="632423"/>
                </a:solidFill>
                <a:latin typeface="Times New Roman"/>
                <a:ea typeface="Calibri"/>
                <a:cs typeface="Arial"/>
              </a:rPr>
              <a:t> </a:t>
            </a:r>
            <a:endParaRPr lang="en-US" sz="1600" dirty="0">
              <a:ea typeface="Calibri"/>
              <a:cs typeface="Arial"/>
            </a:endParaRPr>
          </a:p>
        </p:txBody>
      </p:sp>
    </p:spTree>
    <p:extLst>
      <p:ext uri="{BB962C8B-B14F-4D97-AF65-F5344CB8AC3E}">
        <p14:creationId xmlns:p14="http://schemas.microsoft.com/office/powerpoint/2010/main" val="272033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graphicFrame>
        <p:nvGraphicFramePr>
          <p:cNvPr id="3" name="كائن 2"/>
          <p:cNvGraphicFramePr>
            <a:graphicFrameLocks noChangeAspect="1"/>
          </p:cNvGraphicFramePr>
          <p:nvPr>
            <p:extLst>
              <p:ext uri="{D42A27DB-BD31-4B8C-83A1-F6EECF244321}">
                <p14:modId xmlns:p14="http://schemas.microsoft.com/office/powerpoint/2010/main" val="1852232059"/>
              </p:ext>
            </p:extLst>
          </p:nvPr>
        </p:nvGraphicFramePr>
        <p:xfrm>
          <a:off x="473075" y="1231900"/>
          <a:ext cx="8364538" cy="3748088"/>
        </p:xfrm>
        <a:graphic>
          <a:graphicData uri="http://schemas.openxmlformats.org/presentationml/2006/ole">
            <mc:AlternateContent xmlns:mc="http://schemas.openxmlformats.org/markup-compatibility/2006">
              <mc:Choice xmlns:v="urn:schemas-microsoft-com:vml" Requires="v">
                <p:oleObj spid="_x0000_s18441" name="CS ChemDraw Drawing" r:id="rId3" imgW="6665567" imgH="2990936" progId="ChemDraw.Document.6.0">
                  <p:embed/>
                </p:oleObj>
              </mc:Choice>
              <mc:Fallback>
                <p:oleObj name="CS ChemDraw Drawing" r:id="rId3" imgW="6665567" imgH="2990936" progId="ChemDraw.Document.6.0">
                  <p:embed/>
                  <p:pic>
                    <p:nvPicPr>
                      <p:cNvPr id="0" name="Object 1"/>
                      <p:cNvPicPr>
                        <a:picLocks noChangeAspect="1" noChangeArrowheads="1"/>
                      </p:cNvPicPr>
                      <p:nvPr/>
                    </p:nvPicPr>
                    <p:blipFill>
                      <a:blip r:embed="rId4"/>
                      <a:srcRect/>
                      <a:stretch>
                        <a:fillRect/>
                      </a:stretch>
                    </p:blipFill>
                    <p:spPr bwMode="auto">
                      <a:xfrm>
                        <a:off x="473075" y="1231900"/>
                        <a:ext cx="8364538" cy="3748088"/>
                      </a:xfrm>
                      <a:prstGeom prst="rect">
                        <a:avLst/>
                      </a:prstGeom>
                      <a:noFill/>
                    </p:spPr>
                  </p:pic>
                </p:oleObj>
              </mc:Fallback>
            </mc:AlternateContent>
          </a:graphicData>
        </a:graphic>
      </p:graphicFrame>
    </p:spTree>
    <p:extLst>
      <p:ext uri="{BB962C8B-B14F-4D97-AF65-F5344CB8AC3E}">
        <p14:creationId xmlns:p14="http://schemas.microsoft.com/office/powerpoint/2010/main" val="37107513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474345"/>
            <a:ext cx="8208912" cy="6001643"/>
          </a:xfrm>
          <a:prstGeom prst="rect">
            <a:avLst/>
          </a:prstGeom>
        </p:spPr>
        <p:txBody>
          <a:bodyPr wrap="square">
            <a:spAutoFit/>
          </a:bodyPr>
          <a:lstStyle/>
          <a:p>
            <a:pPr>
              <a:spcAft>
                <a:spcPts val="0"/>
              </a:spcAft>
            </a:pPr>
            <a:r>
              <a:rPr lang="en-US" sz="2400" dirty="0">
                <a:solidFill>
                  <a:srgbClr val="632423"/>
                </a:solidFill>
                <a:latin typeface="Times New Roman"/>
                <a:ea typeface="Calibri"/>
                <a:cs typeface="Arial"/>
              </a:rPr>
              <a:t>The</a:t>
            </a:r>
            <a:r>
              <a:rPr lang="en-US" sz="2400" dirty="0">
                <a:latin typeface="Times New Roman"/>
                <a:ea typeface="Calibri"/>
                <a:cs typeface="Arial"/>
              </a:rPr>
              <a:t> </a:t>
            </a:r>
            <a:r>
              <a:rPr lang="en-US" sz="2400" dirty="0" err="1">
                <a:latin typeface="Times New Roman"/>
                <a:ea typeface="Calibri"/>
                <a:cs typeface="Arial"/>
              </a:rPr>
              <a:t>promoiety</a:t>
            </a:r>
            <a:r>
              <a:rPr lang="en-US" sz="2400" dirty="0">
                <a:latin typeface="Times New Roman"/>
                <a:ea typeface="Calibri"/>
                <a:cs typeface="Arial"/>
              </a:rPr>
              <a:t> who is not necessary for activity but may impart some desirable property to the drug such as increase lipid or water solubility or site directed delivery.</a:t>
            </a:r>
            <a:endParaRPr lang="en-US" sz="2400" dirty="0">
              <a:ea typeface="Calibri"/>
              <a:cs typeface="Arial"/>
            </a:endParaRPr>
          </a:p>
          <a:p>
            <a:pPr>
              <a:spcAft>
                <a:spcPts val="0"/>
              </a:spcAft>
            </a:pPr>
            <a:r>
              <a:rPr lang="en-US" sz="2400" dirty="0">
                <a:latin typeface="Times New Roman"/>
                <a:ea typeface="Calibri"/>
                <a:cs typeface="Arial"/>
              </a:rPr>
              <a:t> The </a:t>
            </a:r>
            <a:r>
              <a:rPr lang="en-US" sz="2400" dirty="0" err="1">
                <a:latin typeface="Times New Roman"/>
                <a:ea typeface="Calibri"/>
                <a:cs typeface="Arial"/>
              </a:rPr>
              <a:t>promoiety</a:t>
            </a:r>
            <a:r>
              <a:rPr lang="en-US" sz="2400" dirty="0">
                <a:latin typeface="Times New Roman"/>
                <a:ea typeface="Calibri"/>
                <a:cs typeface="Arial"/>
              </a:rPr>
              <a:t> could be small or polymer (so called polymeric </a:t>
            </a:r>
            <a:r>
              <a:rPr lang="en-US" sz="2400" dirty="0" err="1">
                <a:latin typeface="Times New Roman"/>
                <a:ea typeface="Calibri"/>
                <a:cs typeface="Arial"/>
              </a:rPr>
              <a:t>prodrug</a:t>
            </a:r>
            <a:r>
              <a:rPr lang="en-US" sz="2400" dirty="0">
                <a:latin typeface="Times New Roman"/>
                <a:ea typeface="Calibri"/>
                <a:cs typeface="Arial"/>
              </a:rPr>
              <a:t>), that mean the carrier either small or large to give the purpose.  Small molecule may be amino acid (single) which is L- type or simple aliphatic acid such as succinic acid or aromatic acid such as benzoic acid. The amino acid or acid could be used to increases the </a:t>
            </a:r>
            <a:r>
              <a:rPr lang="en-US" sz="2400" dirty="0" err="1">
                <a:latin typeface="Times New Roman"/>
                <a:ea typeface="Calibri"/>
                <a:cs typeface="Arial"/>
              </a:rPr>
              <a:t>hydrophilicity</a:t>
            </a:r>
            <a:r>
              <a:rPr lang="en-US" sz="2400" dirty="0">
                <a:latin typeface="Times New Roman"/>
                <a:ea typeface="Calibri"/>
                <a:cs typeface="Arial"/>
              </a:rPr>
              <a:t> and water solubility. While branched aliphatic, long chain or aromatic acid could used to increases the hydrophobicity.</a:t>
            </a:r>
            <a:endParaRPr lang="en-US" sz="2400" dirty="0">
              <a:ea typeface="Calibri"/>
              <a:cs typeface="Arial"/>
            </a:endParaRPr>
          </a:p>
          <a:p>
            <a:pPr>
              <a:spcAft>
                <a:spcPts val="0"/>
              </a:spcAft>
            </a:pPr>
            <a:r>
              <a:rPr lang="en-US" sz="2400" dirty="0">
                <a:latin typeface="Times New Roman"/>
                <a:ea typeface="Calibri"/>
                <a:cs typeface="Arial"/>
              </a:rPr>
              <a:t>The polymer mainly uses which is either natural or synthetic, the natural polymer such as carbohydrate (Dextran), protein or poly peptide or poly amino acid, while there is limited synthetic polymer use for medical use.</a:t>
            </a:r>
            <a:endParaRPr lang="en-US" sz="2400" dirty="0">
              <a:ea typeface="Calibri"/>
              <a:cs typeface="Arial"/>
            </a:endParaRPr>
          </a:p>
          <a:p>
            <a:pPr>
              <a:spcAft>
                <a:spcPts val="0"/>
              </a:spcAft>
            </a:pPr>
            <a:r>
              <a:rPr lang="en-US" sz="2400" dirty="0">
                <a:latin typeface="Times New Roman"/>
                <a:ea typeface="Calibri"/>
                <a:cs typeface="Arial"/>
              </a:rPr>
              <a:t> </a:t>
            </a:r>
            <a:endParaRPr lang="en-US" sz="2400" dirty="0">
              <a:ea typeface="Calibri"/>
              <a:cs typeface="Arial"/>
            </a:endParaRPr>
          </a:p>
        </p:txBody>
      </p:sp>
    </p:spTree>
    <p:extLst>
      <p:ext uri="{BB962C8B-B14F-4D97-AF65-F5344CB8AC3E}">
        <p14:creationId xmlns:p14="http://schemas.microsoft.com/office/powerpoint/2010/main" val="4250428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00426" y="1268760"/>
            <a:ext cx="8424936" cy="4278094"/>
          </a:xfrm>
          <a:prstGeom prst="rect">
            <a:avLst/>
          </a:prstGeom>
        </p:spPr>
        <p:txBody>
          <a:bodyPr wrap="square">
            <a:spAutoFit/>
          </a:bodyPr>
          <a:lstStyle/>
          <a:p>
            <a:pPr>
              <a:spcAft>
                <a:spcPts val="0"/>
              </a:spcAft>
            </a:pPr>
            <a:r>
              <a:rPr lang="en-US" sz="2800" b="1" dirty="0">
                <a:solidFill>
                  <a:srgbClr val="4F6228"/>
                </a:solidFill>
                <a:latin typeface="Times New Roman"/>
                <a:ea typeface="Calibri"/>
                <a:cs typeface="+mj-cs"/>
              </a:rPr>
              <a:t>Criteria of </a:t>
            </a:r>
            <a:r>
              <a:rPr lang="en-US" sz="2800" b="1" dirty="0" err="1">
                <a:solidFill>
                  <a:srgbClr val="4F6228"/>
                </a:solidFill>
                <a:latin typeface="Times New Roman"/>
                <a:ea typeface="Calibri"/>
                <a:cs typeface="+mj-cs"/>
              </a:rPr>
              <a:t>promoiety</a:t>
            </a:r>
            <a:r>
              <a:rPr lang="en-US" sz="2800" b="1" dirty="0">
                <a:solidFill>
                  <a:srgbClr val="4F6228"/>
                </a:solidFill>
                <a:latin typeface="Times New Roman"/>
                <a:ea typeface="Calibri"/>
                <a:cs typeface="+mj-cs"/>
              </a:rPr>
              <a:t> </a:t>
            </a:r>
            <a:r>
              <a:rPr lang="en-US" sz="2800" b="1" dirty="0" smtClean="0">
                <a:solidFill>
                  <a:srgbClr val="4F6228"/>
                </a:solidFill>
                <a:latin typeface="Times New Roman"/>
                <a:ea typeface="Calibri"/>
                <a:cs typeface="+mj-cs"/>
              </a:rPr>
              <a:t>:-</a:t>
            </a:r>
          </a:p>
          <a:p>
            <a:pPr>
              <a:spcAft>
                <a:spcPts val="0"/>
              </a:spcAft>
            </a:pPr>
            <a:endParaRPr lang="en-US" sz="2800" b="1" dirty="0">
              <a:ea typeface="Calibri"/>
              <a:cs typeface="+mj-cs"/>
            </a:endParaRPr>
          </a:p>
          <a:p>
            <a:pPr marL="342900" lvl="0" indent="-342900">
              <a:spcAft>
                <a:spcPts val="0"/>
              </a:spcAft>
              <a:buFont typeface="+mj-lt"/>
              <a:buAutoNum type="arabicParenR"/>
            </a:pPr>
            <a:r>
              <a:rPr lang="en-US" sz="2400" b="1" dirty="0">
                <a:solidFill>
                  <a:srgbClr val="002060"/>
                </a:solidFill>
                <a:latin typeface="Times New Roman"/>
                <a:ea typeface="Calibri"/>
                <a:cs typeface="+mj-cs"/>
              </a:rPr>
              <a:t>Should contain functional group that can interact chemically with the drug. </a:t>
            </a:r>
            <a:endParaRPr lang="en-US" sz="2400" b="1" dirty="0" smtClean="0">
              <a:solidFill>
                <a:srgbClr val="002060"/>
              </a:solidFill>
              <a:ea typeface="Calibri"/>
              <a:cs typeface="+mj-cs"/>
            </a:endParaRPr>
          </a:p>
          <a:p>
            <a:pPr marL="342900" lvl="0" indent="-342900">
              <a:spcAft>
                <a:spcPts val="0"/>
              </a:spcAft>
              <a:buFont typeface="+mj-lt"/>
              <a:buAutoNum type="arabicParenR"/>
            </a:pPr>
            <a:r>
              <a:rPr lang="en-US" sz="2400" b="1" dirty="0" smtClean="0">
                <a:solidFill>
                  <a:srgbClr val="002060"/>
                </a:solidFill>
                <a:latin typeface="Times New Roman"/>
                <a:ea typeface="Calibri"/>
                <a:cs typeface="+mj-cs"/>
              </a:rPr>
              <a:t>Must </a:t>
            </a:r>
            <a:r>
              <a:rPr lang="en-US" sz="2400" b="1" dirty="0">
                <a:solidFill>
                  <a:srgbClr val="002060"/>
                </a:solidFill>
                <a:latin typeface="Times New Roman"/>
                <a:ea typeface="Calibri"/>
                <a:cs typeface="+mj-cs"/>
              </a:rPr>
              <a:t>solve drug problem</a:t>
            </a:r>
            <a:endParaRPr lang="en-US" sz="2400" b="1" dirty="0">
              <a:solidFill>
                <a:srgbClr val="002060"/>
              </a:solidFill>
              <a:ea typeface="Calibri"/>
              <a:cs typeface="+mj-cs"/>
            </a:endParaRPr>
          </a:p>
          <a:p>
            <a:pPr marL="342900" lvl="0" indent="-342900">
              <a:spcAft>
                <a:spcPts val="0"/>
              </a:spcAft>
              <a:buFont typeface="+mj-lt"/>
              <a:buAutoNum type="arabicParenR"/>
            </a:pPr>
            <a:r>
              <a:rPr lang="en-US" sz="2400" b="1" dirty="0">
                <a:solidFill>
                  <a:srgbClr val="002060"/>
                </a:solidFill>
                <a:latin typeface="Times New Roman"/>
                <a:ea typeface="Calibri"/>
                <a:cs typeface="+mj-cs"/>
              </a:rPr>
              <a:t>Must be safe</a:t>
            </a:r>
            <a:endParaRPr lang="en-US" sz="2400" b="1" dirty="0">
              <a:solidFill>
                <a:srgbClr val="002060"/>
              </a:solidFill>
              <a:ea typeface="Calibri"/>
              <a:cs typeface="+mj-cs"/>
            </a:endParaRPr>
          </a:p>
          <a:p>
            <a:pPr marL="342900" lvl="0" indent="-342900">
              <a:spcAft>
                <a:spcPts val="0"/>
              </a:spcAft>
              <a:buFont typeface="+mj-lt"/>
              <a:buAutoNum type="arabicParenR"/>
            </a:pPr>
            <a:r>
              <a:rPr lang="en-US" sz="2400" b="1" dirty="0">
                <a:solidFill>
                  <a:srgbClr val="002060"/>
                </a:solidFill>
                <a:latin typeface="Times New Roman"/>
                <a:ea typeface="Calibri"/>
                <a:cs typeface="+mj-cs"/>
              </a:rPr>
              <a:t>Not toxic </a:t>
            </a:r>
            <a:endParaRPr lang="en-US" sz="2400" b="1" dirty="0">
              <a:solidFill>
                <a:srgbClr val="002060"/>
              </a:solidFill>
              <a:ea typeface="Calibri"/>
              <a:cs typeface="+mj-cs"/>
            </a:endParaRPr>
          </a:p>
          <a:p>
            <a:pPr marL="342900" lvl="0" indent="-342900">
              <a:spcAft>
                <a:spcPts val="0"/>
              </a:spcAft>
              <a:buFont typeface="+mj-lt"/>
              <a:buAutoNum type="arabicParenR"/>
            </a:pPr>
            <a:r>
              <a:rPr lang="en-US" sz="2400" b="1" dirty="0">
                <a:solidFill>
                  <a:srgbClr val="002060"/>
                </a:solidFill>
                <a:latin typeface="Times New Roman"/>
                <a:ea typeface="Calibri"/>
                <a:cs typeface="+mj-cs"/>
              </a:rPr>
              <a:t>Biodegradable</a:t>
            </a:r>
            <a:endParaRPr lang="en-US" sz="2400" b="1" dirty="0">
              <a:solidFill>
                <a:srgbClr val="002060"/>
              </a:solidFill>
              <a:ea typeface="Calibri"/>
              <a:cs typeface="+mj-cs"/>
            </a:endParaRPr>
          </a:p>
          <a:p>
            <a:pPr marL="342900" lvl="0" indent="-342900">
              <a:spcAft>
                <a:spcPts val="0"/>
              </a:spcAft>
              <a:buFont typeface="+mj-lt"/>
              <a:buAutoNum type="arabicParenR"/>
            </a:pPr>
            <a:r>
              <a:rPr lang="en-US" sz="2400" b="1" dirty="0" err="1">
                <a:solidFill>
                  <a:srgbClr val="002060"/>
                </a:solidFill>
                <a:latin typeface="Times New Roman"/>
                <a:ea typeface="Calibri"/>
                <a:cs typeface="+mj-cs"/>
              </a:rPr>
              <a:t>Excretable</a:t>
            </a:r>
            <a:endParaRPr lang="en-US" sz="2400" b="1" dirty="0">
              <a:solidFill>
                <a:srgbClr val="002060"/>
              </a:solidFill>
              <a:ea typeface="Calibri"/>
              <a:cs typeface="+mj-cs"/>
            </a:endParaRPr>
          </a:p>
          <a:p>
            <a:pPr marL="342900" lvl="0" indent="-342900">
              <a:spcAft>
                <a:spcPts val="0"/>
              </a:spcAft>
              <a:buFont typeface="+mj-lt"/>
              <a:buAutoNum type="arabicParenR"/>
            </a:pPr>
            <a:r>
              <a:rPr lang="en-US" sz="2400" b="1" dirty="0">
                <a:solidFill>
                  <a:srgbClr val="002060"/>
                </a:solidFill>
                <a:latin typeface="Times New Roman"/>
                <a:ea typeface="Calibri"/>
                <a:cs typeface="+mj-cs"/>
              </a:rPr>
              <a:t>Not accumulate(moderate MW)</a:t>
            </a:r>
            <a:endParaRPr lang="en-US" sz="2400" b="1" dirty="0">
              <a:solidFill>
                <a:srgbClr val="002060"/>
              </a:solidFill>
              <a:ea typeface="Calibri"/>
              <a:cs typeface="+mj-cs"/>
            </a:endParaRPr>
          </a:p>
          <a:p>
            <a:pPr>
              <a:spcAft>
                <a:spcPts val="0"/>
              </a:spcAft>
            </a:pPr>
            <a:r>
              <a:rPr lang="en-US" sz="2400" dirty="0">
                <a:latin typeface="Times New Roman"/>
                <a:ea typeface="Calibri"/>
                <a:cs typeface="+mj-cs"/>
              </a:rPr>
              <a:t> </a:t>
            </a:r>
            <a:endParaRPr lang="en-US" sz="2400" dirty="0">
              <a:ea typeface="Calibri"/>
              <a:cs typeface="+mj-cs"/>
            </a:endParaRPr>
          </a:p>
        </p:txBody>
      </p:sp>
    </p:spTree>
    <p:extLst>
      <p:ext uri="{BB962C8B-B14F-4D97-AF65-F5344CB8AC3E}">
        <p14:creationId xmlns:p14="http://schemas.microsoft.com/office/powerpoint/2010/main" val="31991931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79512" y="511314"/>
            <a:ext cx="848181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Carrier linked </a:t>
            </a:r>
            <a:r>
              <a:rPr kumimoji="0" lang="en-US" sz="24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prodrug</a:t>
            </a:r>
            <a:r>
              <a:rPr kumimoji="0" lang="en-US"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can be further subdivided into:-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Bipartate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composed of one carrier (group) attached to the drug.</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4181046816"/>
              </p:ext>
            </p:extLst>
          </p:nvPr>
        </p:nvGraphicFramePr>
        <p:xfrm>
          <a:off x="461315" y="2420888"/>
          <a:ext cx="8221369" cy="2205211"/>
        </p:xfrm>
        <a:graphic>
          <a:graphicData uri="http://schemas.openxmlformats.org/presentationml/2006/ole">
            <mc:AlternateContent xmlns:mc="http://schemas.openxmlformats.org/markup-compatibility/2006">
              <mc:Choice xmlns:v="urn:schemas-microsoft-com:vml" Requires="v">
                <p:oleObj spid="_x0000_s19464" name="CS ChemDraw Drawing" r:id="rId3" imgW="4859655" imgH="1304163" progId="ChemDraw.Document.6.0">
                  <p:embed/>
                </p:oleObj>
              </mc:Choice>
              <mc:Fallback>
                <p:oleObj name="CS ChemDraw Drawing" r:id="rId3" imgW="4859655" imgH="1304163"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315" y="2420888"/>
                        <a:ext cx="8221369" cy="2205211"/>
                      </a:xfrm>
                      <a:prstGeom prst="rect">
                        <a:avLst/>
                      </a:prstGeom>
                      <a:noFill/>
                    </p:spPr>
                  </p:pic>
                </p:oleObj>
              </mc:Fallback>
            </mc:AlternateContent>
          </a:graphicData>
        </a:graphic>
      </p:graphicFrame>
      <p:sp>
        <p:nvSpPr>
          <p:cNvPr id="4" name="Rectangle 3"/>
          <p:cNvSpPr>
            <a:spLocks noChangeArrowheads="1"/>
          </p:cNvSpPr>
          <p:nvPr/>
        </p:nvSpPr>
        <p:spPr bwMode="auto">
          <a:xfrm>
            <a:off x="0" y="1438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7287173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23528" y="764704"/>
            <a:ext cx="7355283"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mj-cs"/>
              </a:rPr>
              <a:t>2-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mj-cs"/>
              </a:rPr>
              <a:t>Tripartate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mj-cs"/>
              </a:rPr>
              <a:t>:- carrier group is attached via linker to drug.</a:t>
            </a:r>
            <a:endParaRPr kumimoji="0" lang="en-US" sz="24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1207585613"/>
              </p:ext>
            </p:extLst>
          </p:nvPr>
        </p:nvGraphicFramePr>
        <p:xfrm>
          <a:off x="539552" y="1700808"/>
          <a:ext cx="8281356" cy="1802879"/>
        </p:xfrm>
        <a:graphic>
          <a:graphicData uri="http://schemas.openxmlformats.org/presentationml/2006/ole">
            <mc:AlternateContent xmlns:mc="http://schemas.openxmlformats.org/markup-compatibility/2006">
              <mc:Choice xmlns:v="urn:schemas-microsoft-com:vml" Requires="v">
                <p:oleObj spid="_x0000_s20487" name="CS ChemDraw Drawing" r:id="rId3" imgW="5908167" imgH="1281303" progId="ChemDraw.Document.6.0">
                  <p:embed/>
                </p:oleObj>
              </mc:Choice>
              <mc:Fallback>
                <p:oleObj name="CS ChemDraw Drawing" r:id="rId3" imgW="5908167" imgH="1281303"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1700808"/>
                        <a:ext cx="8281356" cy="1802879"/>
                      </a:xfrm>
                      <a:prstGeom prst="rect">
                        <a:avLst/>
                      </a:prstGeom>
                      <a:noFill/>
                    </p:spPr>
                  </p:pic>
                </p:oleObj>
              </mc:Fallback>
            </mc:AlternateContent>
          </a:graphicData>
        </a:graphic>
      </p:graphicFrame>
    </p:spTree>
    <p:extLst>
      <p:ext uri="{BB962C8B-B14F-4D97-AF65-F5344CB8AC3E}">
        <p14:creationId xmlns:p14="http://schemas.microsoft.com/office/powerpoint/2010/main" val="18404188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1315331"/>
            <a:ext cx="655961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mj-cs"/>
              </a:rPr>
              <a:t>3- Mutual </a:t>
            </a:r>
            <a:r>
              <a:rPr kumimoji="0" lang="en-US" sz="2400" b="1" i="0" u="none" strike="noStrike" cap="none" normalizeH="0" baseline="0" dirty="0" err="1" smtClean="0">
                <a:ln>
                  <a:noFill/>
                </a:ln>
                <a:solidFill>
                  <a:schemeClr val="tx1"/>
                </a:solidFill>
                <a:effectLst/>
                <a:latin typeface="Times New Roman" pitchFamily="18" charset="0"/>
                <a:ea typeface="Calibri" pitchFamily="34" charset="0"/>
                <a:cs typeface="+mj-cs"/>
              </a:rPr>
              <a:t>prodrug</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mj-cs"/>
              </a:rPr>
              <a:t>:- two drugs linked together.</a:t>
            </a:r>
            <a:endParaRPr kumimoji="0" lang="en-US" sz="2400" b="1"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pitchFamily="34" charset="0"/>
              <a:cs typeface="+mj-cs"/>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3732755619"/>
              </p:ext>
            </p:extLst>
          </p:nvPr>
        </p:nvGraphicFramePr>
        <p:xfrm>
          <a:off x="215516" y="2420888"/>
          <a:ext cx="8712968" cy="2433547"/>
        </p:xfrm>
        <a:graphic>
          <a:graphicData uri="http://schemas.openxmlformats.org/presentationml/2006/ole">
            <mc:AlternateContent xmlns:mc="http://schemas.openxmlformats.org/markup-compatibility/2006">
              <mc:Choice xmlns:v="urn:schemas-microsoft-com:vml" Requires="v">
                <p:oleObj spid="_x0000_s21512" name="CS ChemDraw Drawing" r:id="rId3" imgW="4859513" imgH="1351427" progId="ChemDraw.Document.6.0">
                  <p:embed/>
                </p:oleObj>
              </mc:Choice>
              <mc:Fallback>
                <p:oleObj name="CS ChemDraw Drawing" r:id="rId3" imgW="4859513" imgH="1351427"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516" y="2420888"/>
                        <a:ext cx="8712968" cy="2433547"/>
                      </a:xfrm>
                      <a:prstGeom prst="rect">
                        <a:avLst/>
                      </a:prstGeom>
                      <a:noFill/>
                    </p:spPr>
                  </p:pic>
                </p:oleObj>
              </mc:Fallback>
            </mc:AlternateContent>
          </a:graphicData>
        </a:graphic>
      </p:graphicFrame>
      <p:sp>
        <p:nvSpPr>
          <p:cNvPr id="4" name="Rectangle 3"/>
          <p:cNvSpPr>
            <a:spLocks noChangeArrowheads="1"/>
          </p:cNvSpPr>
          <p:nvPr/>
        </p:nvSpPr>
        <p:spPr bwMode="auto">
          <a:xfrm>
            <a:off x="0" y="1524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628809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43608" y="332656"/>
            <a:ext cx="6923314" cy="584775"/>
          </a:xfrm>
          <a:prstGeom prst="rect">
            <a:avLst/>
          </a:prstGeom>
        </p:spPr>
        <p:txBody>
          <a:bodyPr wrap="square">
            <a:spAutoFit/>
          </a:bodyPr>
          <a:lstStyle/>
          <a:p>
            <a:pPr lvl="0"/>
            <a:r>
              <a:rPr lang="en-US" sz="3200" b="1" i="1" u="sng" dirty="0" err="1">
                <a:solidFill>
                  <a:srgbClr val="1F497D"/>
                </a:solidFill>
                <a:latin typeface="Times New Roman"/>
                <a:ea typeface="Calibri"/>
              </a:rPr>
              <a:t>Prodrug</a:t>
            </a:r>
            <a:r>
              <a:rPr lang="en-US" sz="3200" b="1" i="1" u="sng" dirty="0">
                <a:solidFill>
                  <a:srgbClr val="1F497D"/>
                </a:solidFill>
                <a:latin typeface="Times New Roman"/>
                <a:ea typeface="Calibri"/>
              </a:rPr>
              <a:t> and drug </a:t>
            </a:r>
            <a:r>
              <a:rPr lang="en-US" sz="3200" b="1" i="1" u="sng" dirty="0" err="1">
                <a:solidFill>
                  <a:srgbClr val="1F497D"/>
                </a:solidFill>
                <a:latin typeface="Times New Roman"/>
                <a:ea typeface="Calibri"/>
              </a:rPr>
              <a:t>latentiation</a:t>
            </a:r>
            <a:endParaRPr lang="ar-IQ" sz="3200" b="1" dirty="0">
              <a:solidFill>
                <a:prstClr val="black"/>
              </a:solidFill>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1910198784"/>
              </p:ext>
            </p:extLst>
          </p:nvPr>
        </p:nvGraphicFramePr>
        <p:xfrm>
          <a:off x="1263154" y="1124744"/>
          <a:ext cx="7138988" cy="1574800"/>
        </p:xfrm>
        <a:graphic>
          <a:graphicData uri="http://schemas.openxmlformats.org/presentationml/2006/ole">
            <mc:AlternateContent xmlns:mc="http://schemas.openxmlformats.org/markup-compatibility/2006">
              <mc:Choice xmlns:v="urn:schemas-microsoft-com:vml" Requires="v">
                <p:oleObj spid="_x0000_s25603" name="CS ChemDraw Drawing" r:id="rId3" imgW="5578909" imgH="1229632" progId="ChemDraw.Document.6.0">
                  <p:embed/>
                </p:oleObj>
              </mc:Choice>
              <mc:Fallback>
                <p:oleObj name="CS ChemDraw Drawing" r:id="rId3" imgW="5578909" imgH="1229632" progId="ChemDraw.Document.6.0">
                  <p:embed/>
                  <p:pic>
                    <p:nvPicPr>
                      <p:cNvPr id="0" name="كائن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63154" y="1124744"/>
                        <a:ext cx="7138988" cy="157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مستطيل 3"/>
          <p:cNvSpPr/>
          <p:nvPr/>
        </p:nvSpPr>
        <p:spPr>
          <a:xfrm>
            <a:off x="521296" y="3212976"/>
            <a:ext cx="8622704" cy="3416320"/>
          </a:xfrm>
          <a:prstGeom prst="rect">
            <a:avLst/>
          </a:prstGeom>
        </p:spPr>
        <p:txBody>
          <a:bodyPr wrap="square">
            <a:spAutoFit/>
          </a:bodyPr>
          <a:lstStyle/>
          <a:p>
            <a:pPr lvl="0" rtl="1" fontAlgn="base">
              <a:spcBef>
                <a:spcPct val="0"/>
              </a:spcBef>
              <a:spcAft>
                <a:spcPct val="0"/>
              </a:spcAft>
            </a:pPr>
            <a:r>
              <a:rPr lang="en-US" sz="2400" b="1" i="1" u="sng" dirty="0" err="1">
                <a:solidFill>
                  <a:srgbClr val="1F497D"/>
                </a:solidFill>
                <a:latin typeface="Times New Roman" pitchFamily="18" charset="0"/>
                <a:ea typeface="Calibri" pitchFamily="34" charset="0"/>
              </a:rPr>
              <a:t>Prodrug</a:t>
            </a:r>
            <a:r>
              <a:rPr lang="en-US" sz="2400" b="1" i="1" u="sng" dirty="0">
                <a:solidFill>
                  <a:srgbClr val="1F497D"/>
                </a:solidFill>
                <a:latin typeface="Times New Roman" pitchFamily="18" charset="0"/>
                <a:ea typeface="Calibri" pitchFamily="34" charset="0"/>
              </a:rPr>
              <a:t> and drug </a:t>
            </a:r>
            <a:r>
              <a:rPr lang="en-US" sz="2400" b="1" i="1" u="sng" dirty="0" err="1">
                <a:solidFill>
                  <a:srgbClr val="1F497D"/>
                </a:solidFill>
                <a:latin typeface="Times New Roman" pitchFamily="18" charset="0"/>
                <a:ea typeface="Calibri" pitchFamily="34" charset="0"/>
              </a:rPr>
              <a:t>latentiation</a:t>
            </a:r>
            <a:endParaRPr lang="en-US" sz="2400" dirty="0">
              <a:solidFill>
                <a:prstClr val="black"/>
              </a:solidFill>
              <a:latin typeface="Arial" pitchFamily="34" charset="0"/>
            </a:endParaRPr>
          </a:p>
          <a:p>
            <a:pPr lvl="0" eaLnBrk="0" fontAlgn="base" hangingPunct="0">
              <a:spcBef>
                <a:spcPct val="0"/>
              </a:spcBef>
              <a:spcAft>
                <a:spcPct val="0"/>
              </a:spcAft>
            </a:pPr>
            <a:r>
              <a:rPr lang="en-US" sz="2400" dirty="0">
                <a:solidFill>
                  <a:srgbClr val="000000"/>
                </a:solidFill>
                <a:latin typeface="Times New Roman" pitchFamily="18" charset="0"/>
                <a:ea typeface="Calibri" pitchFamily="34" charset="0"/>
              </a:rPr>
              <a:t>The concept of </a:t>
            </a:r>
            <a:r>
              <a:rPr lang="en-US" sz="2400" b="1" dirty="0">
                <a:solidFill>
                  <a:srgbClr val="002060"/>
                </a:solidFill>
                <a:ea typeface="Calibri" pitchFamily="34" charset="0"/>
              </a:rPr>
              <a:t>“</a:t>
            </a:r>
            <a:r>
              <a:rPr lang="en-US" sz="2400" b="1" dirty="0" err="1">
                <a:solidFill>
                  <a:srgbClr val="002060"/>
                </a:solidFill>
                <a:latin typeface="Times New Roman" pitchFamily="18" charset="0"/>
                <a:ea typeface="Calibri" pitchFamily="34" charset="0"/>
              </a:rPr>
              <a:t>prodrug</a:t>
            </a:r>
            <a:r>
              <a:rPr lang="en-US" sz="2400" b="1" dirty="0">
                <a:solidFill>
                  <a:srgbClr val="002060"/>
                </a:solidFill>
                <a:ea typeface="Calibri" pitchFamily="34" charset="0"/>
              </a:rPr>
              <a:t>”</a:t>
            </a:r>
            <a:r>
              <a:rPr lang="en-US" sz="2400" dirty="0">
                <a:solidFill>
                  <a:srgbClr val="000000"/>
                </a:solidFill>
                <a:latin typeface="Times New Roman" pitchFamily="18" charset="0"/>
                <a:ea typeface="Calibri" pitchFamily="34" charset="0"/>
              </a:rPr>
              <a:t> was first introduced by Adrian Albert in 1958 to describe compounds that undergo biotransformation prior to eliciting their pharmacological effect.</a:t>
            </a:r>
          </a:p>
          <a:p>
            <a:pPr lvl="0" eaLnBrk="0" fontAlgn="base" hangingPunct="0">
              <a:spcBef>
                <a:spcPct val="0"/>
              </a:spcBef>
              <a:spcAft>
                <a:spcPct val="0"/>
              </a:spcAft>
            </a:pPr>
            <a:endParaRPr lang="en-US" sz="2400" dirty="0">
              <a:solidFill>
                <a:prstClr val="black"/>
              </a:solidFill>
              <a:latin typeface="Arial" pitchFamily="34" charset="0"/>
            </a:endParaRPr>
          </a:p>
          <a:p>
            <a:pPr lvl="0" eaLnBrk="0" fontAlgn="base" hangingPunct="0">
              <a:spcBef>
                <a:spcPct val="0"/>
              </a:spcBef>
              <a:spcAft>
                <a:spcPct val="0"/>
              </a:spcAft>
            </a:pPr>
            <a:r>
              <a:rPr lang="en-US" sz="2400" b="1" dirty="0" err="1">
                <a:solidFill>
                  <a:srgbClr val="17365D"/>
                </a:solidFill>
                <a:latin typeface="Times New Roman" pitchFamily="18" charset="0"/>
                <a:ea typeface="Calibri" pitchFamily="34" charset="0"/>
              </a:rPr>
              <a:t>Prodrug</a:t>
            </a:r>
            <a:r>
              <a:rPr lang="en-US" sz="2400" dirty="0">
                <a:solidFill>
                  <a:prstClr val="black"/>
                </a:solidFill>
                <a:latin typeface="Times New Roman" pitchFamily="18" charset="0"/>
                <a:ea typeface="Calibri" pitchFamily="34" charset="0"/>
              </a:rPr>
              <a:t>:-  defined as  pharmacologically inactive </a:t>
            </a:r>
            <a:r>
              <a:rPr lang="en-US" sz="2400" dirty="0" err="1">
                <a:solidFill>
                  <a:prstClr val="black"/>
                </a:solidFill>
                <a:latin typeface="Times New Roman" pitchFamily="18" charset="0"/>
                <a:ea typeface="Calibri" pitchFamily="34" charset="0"/>
              </a:rPr>
              <a:t>cpd</a:t>
            </a:r>
            <a:r>
              <a:rPr lang="en-US" sz="2400" dirty="0">
                <a:solidFill>
                  <a:prstClr val="black"/>
                </a:solidFill>
                <a:latin typeface="Times New Roman" pitchFamily="18" charset="0"/>
                <a:ea typeface="Calibri" pitchFamily="34" charset="0"/>
              </a:rPr>
              <a:t>  that is transformed by the mammalian system into an active substance by either chemical or metabolic means (enzymatic system).</a:t>
            </a:r>
            <a:endParaRPr lang="en-US" sz="2400" dirty="0">
              <a:solidFill>
                <a:prstClr val="black"/>
              </a:solidFill>
              <a:latin typeface="Arial" pitchFamily="34" charset="0"/>
            </a:endParaRPr>
          </a:p>
          <a:p>
            <a:pPr lvl="0" eaLnBrk="0" fontAlgn="base" hangingPunct="0">
              <a:spcBef>
                <a:spcPct val="0"/>
              </a:spcBef>
              <a:spcAft>
                <a:spcPct val="0"/>
              </a:spcAft>
            </a:pPr>
            <a:endParaRPr lang="en-US" sz="2400" dirty="0">
              <a:solidFill>
                <a:prstClr val="black"/>
              </a:solidFill>
              <a:latin typeface="Arial" pitchFamily="34" charset="0"/>
            </a:endParaRPr>
          </a:p>
        </p:txBody>
      </p:sp>
    </p:spTree>
    <p:extLst>
      <p:ext uri="{BB962C8B-B14F-4D97-AF65-F5344CB8AC3E}">
        <p14:creationId xmlns:p14="http://schemas.microsoft.com/office/powerpoint/2010/main" val="35568969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1259175"/>
            <a:ext cx="8424936" cy="4524315"/>
          </a:xfrm>
          <a:prstGeom prst="rect">
            <a:avLst/>
          </a:prstGeom>
        </p:spPr>
        <p:txBody>
          <a:bodyPr wrap="square">
            <a:spAutoFit/>
          </a:bodyPr>
          <a:lstStyle/>
          <a:p>
            <a:pPr>
              <a:spcAft>
                <a:spcPts val="0"/>
              </a:spcAft>
            </a:pPr>
            <a:r>
              <a:rPr lang="en-US" sz="2400" b="1" i="1" u="sng" dirty="0">
                <a:solidFill>
                  <a:srgbClr val="632423"/>
                </a:solidFill>
                <a:latin typeface="Times New Roman"/>
                <a:ea typeface="Calibri"/>
                <a:cs typeface="+mj-cs"/>
              </a:rPr>
              <a:t>Chemical classification of carrier linked </a:t>
            </a:r>
            <a:r>
              <a:rPr lang="en-US" sz="2400" b="1" i="1" u="sng" dirty="0" err="1">
                <a:solidFill>
                  <a:srgbClr val="632423"/>
                </a:solidFill>
                <a:latin typeface="Times New Roman"/>
                <a:ea typeface="Calibri"/>
                <a:cs typeface="+mj-cs"/>
              </a:rPr>
              <a:t>prodrug</a:t>
            </a:r>
            <a:endParaRPr lang="en-US" sz="2400" dirty="0">
              <a:ea typeface="Calibri"/>
              <a:cs typeface="+mj-cs"/>
            </a:endParaRPr>
          </a:p>
          <a:p>
            <a:pPr>
              <a:spcAft>
                <a:spcPts val="0"/>
              </a:spcAft>
            </a:pPr>
            <a:r>
              <a:rPr lang="en-US" sz="2400" b="1" i="1" dirty="0">
                <a:solidFill>
                  <a:srgbClr val="632423"/>
                </a:solidFill>
                <a:latin typeface="Times New Roman"/>
                <a:ea typeface="Calibri"/>
                <a:cs typeface="+mj-cs"/>
              </a:rPr>
              <a:t> </a:t>
            </a:r>
            <a:endParaRPr lang="en-US" sz="2400" dirty="0">
              <a:ea typeface="Calibri"/>
              <a:cs typeface="+mj-cs"/>
            </a:endParaRPr>
          </a:p>
          <a:p>
            <a:pPr>
              <a:spcAft>
                <a:spcPts val="0"/>
              </a:spcAft>
            </a:pPr>
            <a:r>
              <a:rPr lang="en-US" sz="2400" b="1" dirty="0">
                <a:latin typeface="Times New Roman"/>
                <a:ea typeface="Calibri"/>
                <a:cs typeface="+mj-cs"/>
              </a:rPr>
              <a:t>The chemical nature of carrier linked </a:t>
            </a:r>
            <a:r>
              <a:rPr lang="en-US" sz="2400" b="1" dirty="0" err="1">
                <a:latin typeface="Times New Roman"/>
                <a:ea typeface="Calibri"/>
                <a:cs typeface="+mj-cs"/>
              </a:rPr>
              <a:t>prodrugs</a:t>
            </a:r>
            <a:r>
              <a:rPr lang="en-US" sz="2400" b="1" dirty="0">
                <a:latin typeface="Times New Roman"/>
                <a:ea typeface="Calibri"/>
                <a:cs typeface="+mj-cs"/>
              </a:rPr>
              <a:t> that can be prepared depend on the two factors</a:t>
            </a:r>
            <a:r>
              <a:rPr lang="en-US" sz="2400" b="1" dirty="0" smtClean="0">
                <a:latin typeface="Times New Roman"/>
                <a:ea typeface="Calibri"/>
                <a:cs typeface="+mj-cs"/>
              </a:rPr>
              <a:t>:-</a:t>
            </a:r>
          </a:p>
          <a:p>
            <a:pPr>
              <a:spcAft>
                <a:spcPts val="0"/>
              </a:spcAft>
            </a:pPr>
            <a:endParaRPr lang="en-US" sz="2400" dirty="0">
              <a:ea typeface="Calibri"/>
              <a:cs typeface="+mj-cs"/>
            </a:endParaRPr>
          </a:p>
          <a:p>
            <a:pPr marL="342900" lvl="0" indent="-342900">
              <a:spcAft>
                <a:spcPts val="0"/>
              </a:spcAft>
              <a:buFont typeface="+mj-lt"/>
              <a:buAutoNum type="arabicParenR"/>
            </a:pPr>
            <a:r>
              <a:rPr lang="en-US" sz="2400" dirty="0">
                <a:latin typeface="Times New Roman"/>
                <a:ea typeface="Calibri"/>
                <a:cs typeface="+mj-cs"/>
              </a:rPr>
              <a:t>Chemical nature of the original drug (type of functional group</a:t>
            </a:r>
            <a:r>
              <a:rPr lang="en-US" sz="2400" dirty="0" smtClean="0">
                <a:latin typeface="Times New Roman"/>
                <a:ea typeface="Calibri"/>
                <a:cs typeface="+mj-cs"/>
              </a:rPr>
              <a:t>)</a:t>
            </a:r>
          </a:p>
          <a:p>
            <a:pPr lvl="0">
              <a:spcAft>
                <a:spcPts val="0"/>
              </a:spcAft>
            </a:pPr>
            <a:endParaRPr lang="en-US" sz="2400" dirty="0" smtClean="0">
              <a:ea typeface="Calibri"/>
              <a:cs typeface="+mj-cs"/>
            </a:endParaRPr>
          </a:p>
          <a:p>
            <a:pPr lvl="0">
              <a:spcAft>
                <a:spcPts val="0"/>
              </a:spcAft>
            </a:pPr>
            <a:r>
              <a:rPr lang="en-US" sz="2400" dirty="0" smtClean="0">
                <a:latin typeface="Times New Roman"/>
                <a:ea typeface="Calibri"/>
                <a:cs typeface="+mj-cs"/>
              </a:rPr>
              <a:t>2) Type </a:t>
            </a:r>
            <a:r>
              <a:rPr lang="en-US" sz="2400" dirty="0">
                <a:latin typeface="Times New Roman"/>
                <a:ea typeface="Calibri"/>
                <a:cs typeface="+mj-cs"/>
              </a:rPr>
              <a:t>of a problem in the original drug to be solved.</a:t>
            </a:r>
            <a:endParaRPr lang="en-US" sz="2400" dirty="0">
              <a:ea typeface="Calibri"/>
              <a:cs typeface="+mj-cs"/>
            </a:endParaRPr>
          </a:p>
          <a:p>
            <a:pPr marL="447675">
              <a:spcAft>
                <a:spcPts val="0"/>
              </a:spcAft>
            </a:pPr>
            <a:r>
              <a:rPr lang="en-US" sz="2400" dirty="0">
                <a:latin typeface="Times New Roman"/>
                <a:ea typeface="Calibri"/>
                <a:cs typeface="+mj-cs"/>
              </a:rPr>
              <a:t> </a:t>
            </a:r>
            <a:endParaRPr lang="en-US" sz="2400" dirty="0">
              <a:ea typeface="Calibri"/>
              <a:cs typeface="+mj-cs"/>
            </a:endParaRPr>
          </a:p>
          <a:p>
            <a:pPr>
              <a:spcAft>
                <a:spcPts val="0"/>
              </a:spcAft>
            </a:pPr>
            <a:r>
              <a:rPr lang="en-US" sz="2400" b="1" dirty="0">
                <a:latin typeface="Times New Roman"/>
                <a:ea typeface="Calibri"/>
                <a:cs typeface="+mj-cs"/>
              </a:rPr>
              <a:t>The carrier linked </a:t>
            </a:r>
            <a:r>
              <a:rPr lang="en-US" sz="2400" b="1" dirty="0" err="1">
                <a:latin typeface="Times New Roman"/>
                <a:ea typeface="Calibri"/>
                <a:cs typeface="+mj-cs"/>
              </a:rPr>
              <a:t>prodrugs</a:t>
            </a:r>
            <a:r>
              <a:rPr lang="en-US" sz="2400" b="1" dirty="0">
                <a:latin typeface="Times New Roman"/>
                <a:ea typeface="Calibri"/>
                <a:cs typeface="+mj-cs"/>
              </a:rPr>
              <a:t> are classified according to the chemical structure or nature of the </a:t>
            </a:r>
            <a:r>
              <a:rPr lang="en-US" sz="2400" b="1" dirty="0" err="1">
                <a:latin typeface="Times New Roman"/>
                <a:ea typeface="Calibri"/>
                <a:cs typeface="+mj-cs"/>
              </a:rPr>
              <a:t>prodrug</a:t>
            </a:r>
            <a:r>
              <a:rPr lang="en-US" sz="2400" b="1" dirty="0">
                <a:latin typeface="Times New Roman"/>
                <a:ea typeface="Calibri"/>
                <a:cs typeface="+mj-cs"/>
              </a:rPr>
              <a:t>.</a:t>
            </a:r>
            <a:endParaRPr lang="en-US" sz="2400" dirty="0">
              <a:ea typeface="Calibri"/>
              <a:cs typeface="+mj-cs"/>
            </a:endParaRPr>
          </a:p>
          <a:p>
            <a:pPr>
              <a:spcAft>
                <a:spcPts val="0"/>
              </a:spcAft>
            </a:pPr>
            <a:r>
              <a:rPr lang="en-US" sz="2400" dirty="0">
                <a:latin typeface="Times New Roman"/>
                <a:ea typeface="Calibri"/>
                <a:cs typeface="+mj-cs"/>
              </a:rPr>
              <a:t> </a:t>
            </a:r>
            <a:endParaRPr lang="en-US" sz="2400" dirty="0">
              <a:ea typeface="Calibri"/>
              <a:cs typeface="+mj-cs"/>
            </a:endParaRPr>
          </a:p>
        </p:txBody>
      </p:sp>
    </p:spTree>
    <p:extLst>
      <p:ext uri="{BB962C8B-B14F-4D97-AF65-F5344CB8AC3E}">
        <p14:creationId xmlns:p14="http://schemas.microsoft.com/office/powerpoint/2010/main" val="24110556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248509" y="22975"/>
            <a:ext cx="8883365"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Char char="•"/>
              <a:tabLst>
                <a:tab pos="571500" algn="l"/>
              </a:tabLst>
            </a:pPr>
            <a:r>
              <a:rPr kumimoji="0" lang="en-US" sz="2400" b="1" i="1" u="sng" strike="noStrike" cap="none" normalizeH="0" baseline="0" dirty="0" smtClean="0">
                <a:ln>
                  <a:noFill/>
                </a:ln>
                <a:solidFill>
                  <a:srgbClr val="403152"/>
                </a:solidFill>
                <a:effectLst/>
                <a:latin typeface="Times New Roman" pitchFamily="18" charset="0"/>
                <a:ea typeface="Calibri" pitchFamily="34" charset="0"/>
                <a:cs typeface="Times New Roman" pitchFamily="18" charset="0"/>
              </a:rPr>
              <a:t>Ester pro drug.</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If the molecule contains either an alcohol or carboxylic acid functionality an ester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prodrug</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may be easily synthesized</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9872279"/>
              </p:ext>
            </p:extLst>
          </p:nvPr>
        </p:nvGraphicFramePr>
        <p:xfrm>
          <a:off x="900113" y="2125663"/>
          <a:ext cx="7616825" cy="4256087"/>
        </p:xfrm>
        <a:graphic>
          <a:graphicData uri="http://schemas.openxmlformats.org/presentationml/2006/ole">
            <mc:AlternateContent xmlns:mc="http://schemas.openxmlformats.org/markup-compatibility/2006">
              <mc:Choice xmlns:v="urn:schemas-microsoft-com:vml" Requires="v">
                <p:oleObj spid="_x0000_s22536" name="CS ChemDraw Drawing" r:id="rId3" imgW="7400092" imgH="4146663" progId="ChemDraw.Document.6.0">
                  <p:embed/>
                </p:oleObj>
              </mc:Choice>
              <mc:Fallback>
                <p:oleObj name="CS ChemDraw Drawing" r:id="rId3" imgW="7400092" imgH="4146663" progId="ChemDraw.Document.6.0">
                  <p:embed/>
                  <p:pic>
                    <p:nvPicPr>
                      <p:cNvPr id="0" name="Object 1"/>
                      <p:cNvPicPr>
                        <a:picLocks noChangeAspect="1" noChangeArrowheads="1"/>
                      </p:cNvPicPr>
                      <p:nvPr/>
                    </p:nvPicPr>
                    <p:blipFill>
                      <a:blip r:embed="rId4"/>
                      <a:srcRect/>
                      <a:stretch>
                        <a:fillRect/>
                      </a:stretch>
                    </p:blipFill>
                    <p:spPr bwMode="auto">
                      <a:xfrm>
                        <a:off x="900113" y="2125663"/>
                        <a:ext cx="7616825" cy="4256087"/>
                      </a:xfrm>
                      <a:prstGeom prst="rect">
                        <a:avLst/>
                      </a:prstGeom>
                      <a:noFill/>
                    </p:spPr>
                  </p:pic>
                </p:oleObj>
              </mc:Fallback>
            </mc:AlternateContent>
          </a:graphicData>
        </a:graphic>
      </p:graphicFrame>
      <p:sp>
        <p:nvSpPr>
          <p:cNvPr id="4" name="Rectangle 3"/>
          <p:cNvSpPr>
            <a:spLocks noChangeArrowheads="1"/>
          </p:cNvSpPr>
          <p:nvPr/>
        </p:nvSpPr>
        <p:spPr bwMode="auto">
          <a:xfrm>
            <a:off x="0" y="26098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4792677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980728"/>
            <a:ext cx="8352928" cy="4467890"/>
          </a:xfrm>
          <a:prstGeom prst="rect">
            <a:avLst/>
          </a:prstGeom>
        </p:spPr>
        <p:txBody>
          <a:bodyPr wrap="square">
            <a:spAutoFit/>
          </a:bodyPr>
          <a:lstStyle/>
          <a:p>
            <a:pPr>
              <a:lnSpc>
                <a:spcPct val="115000"/>
              </a:lnSpc>
              <a:spcAft>
                <a:spcPts val="1000"/>
              </a:spcAft>
            </a:pPr>
            <a:r>
              <a:rPr lang="en-US" sz="2400" b="1" dirty="0">
                <a:solidFill>
                  <a:srgbClr val="632423"/>
                </a:solidFill>
                <a:latin typeface="Times New Roman"/>
                <a:ea typeface="Calibri"/>
                <a:cs typeface="+mj-cs"/>
              </a:rPr>
              <a:t>The ester </a:t>
            </a:r>
            <a:r>
              <a:rPr lang="en-US" sz="2400" b="1" dirty="0" err="1">
                <a:solidFill>
                  <a:srgbClr val="632423"/>
                </a:solidFill>
                <a:latin typeface="Times New Roman"/>
                <a:ea typeface="Calibri"/>
                <a:cs typeface="+mj-cs"/>
              </a:rPr>
              <a:t>prodrug</a:t>
            </a:r>
            <a:r>
              <a:rPr lang="en-US" sz="2400" b="1" dirty="0">
                <a:solidFill>
                  <a:srgbClr val="632423"/>
                </a:solidFill>
                <a:latin typeface="Times New Roman"/>
                <a:ea typeface="Calibri"/>
                <a:cs typeface="+mj-cs"/>
              </a:rPr>
              <a:t> is the most common type of </a:t>
            </a:r>
            <a:r>
              <a:rPr lang="en-US" sz="2400" b="1" dirty="0" err="1">
                <a:solidFill>
                  <a:srgbClr val="632423"/>
                </a:solidFill>
                <a:latin typeface="Times New Roman"/>
                <a:ea typeface="Calibri"/>
                <a:cs typeface="+mj-cs"/>
              </a:rPr>
              <a:t>prodrug</a:t>
            </a:r>
            <a:r>
              <a:rPr lang="en-US" sz="2400" b="1" dirty="0">
                <a:solidFill>
                  <a:srgbClr val="632423"/>
                </a:solidFill>
                <a:latin typeface="Times New Roman"/>
                <a:ea typeface="Calibri"/>
                <a:cs typeface="+mj-cs"/>
              </a:rPr>
              <a:t> because:-</a:t>
            </a:r>
            <a:endParaRPr lang="en-US" sz="2400" dirty="0">
              <a:ea typeface="Calibri"/>
              <a:cs typeface="+mj-cs"/>
            </a:endParaRPr>
          </a:p>
          <a:p>
            <a:pPr marL="342900" lvl="0" indent="-342900">
              <a:lnSpc>
                <a:spcPct val="115000"/>
              </a:lnSpc>
              <a:spcAft>
                <a:spcPts val="0"/>
              </a:spcAft>
              <a:buFont typeface="+mj-lt"/>
              <a:buAutoNum type="arabicPeriod"/>
            </a:pPr>
            <a:r>
              <a:rPr lang="en-US" sz="2400" dirty="0">
                <a:latin typeface="Times New Roman"/>
                <a:ea typeface="Calibri"/>
                <a:cs typeface="+mj-cs"/>
              </a:rPr>
              <a:t>The ease of formation the ester </a:t>
            </a:r>
            <a:r>
              <a:rPr lang="en-US" sz="2400" dirty="0" err="1">
                <a:latin typeface="Times New Roman"/>
                <a:ea typeface="Calibri"/>
                <a:cs typeface="+mj-cs"/>
              </a:rPr>
              <a:t>prodrug</a:t>
            </a:r>
            <a:r>
              <a:rPr lang="en-US" sz="2400" dirty="0">
                <a:latin typeface="Times New Roman"/>
                <a:ea typeface="Calibri"/>
                <a:cs typeface="+mj-cs"/>
              </a:rPr>
              <a:t>.</a:t>
            </a:r>
          </a:p>
          <a:p>
            <a:pPr marL="342900" lvl="0" indent="-342900">
              <a:lnSpc>
                <a:spcPct val="115000"/>
              </a:lnSpc>
              <a:spcAft>
                <a:spcPts val="0"/>
              </a:spcAft>
              <a:buFont typeface="+mj-lt"/>
              <a:buAutoNum type="arabicPeriod"/>
            </a:pPr>
            <a:r>
              <a:rPr lang="en-US" sz="2400" dirty="0">
                <a:latin typeface="Times New Roman"/>
                <a:ea typeface="Calibri"/>
                <a:cs typeface="+mj-cs"/>
              </a:rPr>
              <a:t>The ester </a:t>
            </a:r>
            <a:r>
              <a:rPr lang="en-US" sz="2400" dirty="0" err="1">
                <a:latin typeface="Times New Roman"/>
                <a:ea typeface="Calibri"/>
                <a:cs typeface="+mj-cs"/>
              </a:rPr>
              <a:t>prodrug</a:t>
            </a:r>
            <a:r>
              <a:rPr lang="en-US" sz="2400" dirty="0">
                <a:latin typeface="Times New Roman"/>
                <a:ea typeface="Calibri"/>
                <a:cs typeface="+mj-cs"/>
              </a:rPr>
              <a:t> can be hydrolyzed easily to give the active drug.</a:t>
            </a:r>
          </a:p>
          <a:p>
            <a:pPr marL="342900" lvl="0" indent="-342900">
              <a:lnSpc>
                <a:spcPct val="115000"/>
              </a:lnSpc>
              <a:spcAft>
                <a:spcPts val="0"/>
              </a:spcAft>
              <a:buFont typeface="+mj-lt"/>
              <a:buAutoNum type="arabicPeriod"/>
            </a:pPr>
            <a:r>
              <a:rPr lang="en-US" sz="2400" dirty="0">
                <a:latin typeface="Times New Roman"/>
                <a:ea typeface="Calibri"/>
                <a:cs typeface="+mj-cs"/>
              </a:rPr>
              <a:t>Hydrolysis is take place by esterase enzyme.</a:t>
            </a:r>
          </a:p>
          <a:p>
            <a:pPr marL="342900" lvl="0" indent="-342900">
              <a:lnSpc>
                <a:spcPct val="115000"/>
              </a:lnSpc>
              <a:spcAft>
                <a:spcPts val="0"/>
              </a:spcAft>
              <a:buFont typeface="+mj-lt"/>
              <a:buAutoNum type="arabicPeriod"/>
            </a:pPr>
            <a:r>
              <a:rPr lang="en-US" sz="2400" dirty="0">
                <a:latin typeface="Times New Roman"/>
                <a:ea typeface="Calibri"/>
                <a:cs typeface="+mj-cs"/>
              </a:rPr>
              <a:t>Esterase enzyme present in must tissue that are capable of hydrolyzing a wide variety of ester linkages.</a:t>
            </a:r>
          </a:p>
          <a:p>
            <a:pPr marL="342900" lvl="0" indent="-342900">
              <a:lnSpc>
                <a:spcPct val="115000"/>
              </a:lnSpc>
              <a:spcAft>
                <a:spcPts val="1000"/>
              </a:spcAft>
              <a:buFont typeface="+mj-lt"/>
              <a:buAutoNum type="arabicPeriod"/>
            </a:pPr>
            <a:r>
              <a:rPr lang="en-US" sz="2400" dirty="0">
                <a:latin typeface="Times New Roman"/>
                <a:ea typeface="Calibri"/>
                <a:cs typeface="+mj-cs"/>
              </a:rPr>
              <a:t>Chemical hydrolysis of the ester function may also occur to some extent.</a:t>
            </a:r>
            <a:endParaRPr lang="en-US" sz="2400" dirty="0">
              <a:effectLst/>
              <a:latin typeface="Times New Roman"/>
              <a:ea typeface="Calibri"/>
              <a:cs typeface="+mj-cs"/>
            </a:endParaRPr>
          </a:p>
        </p:txBody>
      </p:sp>
    </p:spTree>
    <p:extLst>
      <p:ext uri="{BB962C8B-B14F-4D97-AF65-F5344CB8AC3E}">
        <p14:creationId xmlns:p14="http://schemas.microsoft.com/office/powerpoint/2010/main" val="32423847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6205" y="117288"/>
            <a:ext cx="3969356"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400" b="1" i="1" u="none" strike="noStrike" cap="none" normalizeH="0" baseline="0" dirty="0" smtClean="0">
                <a:ln>
                  <a:noFill/>
                </a:ln>
                <a:solidFill>
                  <a:srgbClr val="0F243E"/>
                </a:solidFill>
                <a:effectLst/>
                <a:latin typeface="Times New Roman" pitchFamily="18" charset="0"/>
                <a:ea typeface="Calibri" pitchFamily="34" charset="0"/>
                <a:cs typeface="Times New Roman" pitchFamily="18" charset="0"/>
              </a:rPr>
              <a:t>Examples:-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Chloramphenicol(antibiotic</a:t>
            </a:r>
            <a:r>
              <a:rPr kumimoji="0" lang="en-US" sz="14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4269379920"/>
              </p:ext>
            </p:extLst>
          </p:nvPr>
        </p:nvGraphicFramePr>
        <p:xfrm>
          <a:off x="58739" y="1375221"/>
          <a:ext cx="8761734" cy="2845867"/>
        </p:xfrm>
        <a:graphic>
          <a:graphicData uri="http://schemas.openxmlformats.org/presentationml/2006/ole">
            <mc:AlternateContent xmlns:mc="http://schemas.openxmlformats.org/markup-compatibility/2006">
              <mc:Choice xmlns:v="urn:schemas-microsoft-com:vml" Requires="v">
                <p:oleObj spid="_x0000_s23559" name="CS ChemDraw Drawing" r:id="rId3" imgW="13311844" imgH="3541462" progId="ChemDraw.Document.6.0">
                  <p:embed/>
                </p:oleObj>
              </mc:Choice>
              <mc:Fallback>
                <p:oleObj name="CS ChemDraw Drawing" r:id="rId3" imgW="13311844" imgH="3541462" progId="ChemDraw.Document.6.0">
                  <p:embed/>
                  <p:pic>
                    <p:nvPicPr>
                      <p:cNvPr id="0" name="Object 1"/>
                      <p:cNvPicPr>
                        <a:picLocks noChangeAspect="1" noChangeArrowheads="1"/>
                      </p:cNvPicPr>
                      <p:nvPr/>
                    </p:nvPicPr>
                    <p:blipFill>
                      <a:blip r:embed="rId4"/>
                      <a:srcRect/>
                      <a:stretch>
                        <a:fillRect/>
                      </a:stretch>
                    </p:blipFill>
                    <p:spPr bwMode="auto">
                      <a:xfrm>
                        <a:off x="58739" y="1375221"/>
                        <a:ext cx="8761734" cy="2845867"/>
                      </a:xfrm>
                      <a:prstGeom prst="rect">
                        <a:avLst/>
                      </a:prstGeom>
                      <a:noFill/>
                    </p:spPr>
                  </p:pic>
                </p:oleObj>
              </mc:Fallback>
            </mc:AlternateContent>
          </a:graphicData>
        </a:graphic>
      </p:graphicFrame>
      <p:sp>
        <p:nvSpPr>
          <p:cNvPr id="4" name="Rectangle 3"/>
          <p:cNvSpPr>
            <a:spLocks noChangeArrowheads="1"/>
          </p:cNvSpPr>
          <p:nvPr/>
        </p:nvSpPr>
        <p:spPr bwMode="auto">
          <a:xfrm>
            <a:off x="395536" y="4709754"/>
            <a:ext cx="8280920"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Chloramphenicol when given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parentrally</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by IM inj. it is painful ,since it ppt. at site of injection because of its low water solubility, so when polar functional group like succinate was added lead to increase water solubility and reduce pain</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545612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graphicFrame>
        <p:nvGraphicFramePr>
          <p:cNvPr id="3" name="كائن 2"/>
          <p:cNvGraphicFramePr>
            <a:graphicFrameLocks noChangeAspect="1"/>
          </p:cNvGraphicFramePr>
          <p:nvPr>
            <p:extLst>
              <p:ext uri="{D42A27DB-BD31-4B8C-83A1-F6EECF244321}">
                <p14:modId xmlns:p14="http://schemas.microsoft.com/office/powerpoint/2010/main" val="1185555345"/>
              </p:ext>
            </p:extLst>
          </p:nvPr>
        </p:nvGraphicFramePr>
        <p:xfrm>
          <a:off x="396600" y="1124744"/>
          <a:ext cx="8703857" cy="4278015"/>
        </p:xfrm>
        <a:graphic>
          <a:graphicData uri="http://schemas.openxmlformats.org/presentationml/2006/ole">
            <mc:AlternateContent xmlns:mc="http://schemas.openxmlformats.org/markup-compatibility/2006">
              <mc:Choice xmlns:v="urn:schemas-microsoft-com:vml" Requires="v">
                <p:oleObj spid="_x0000_s24581" name="CS ChemDraw Drawing" r:id="rId3" imgW="13003964" imgH="4112726" progId="ChemDraw.Document.6.0">
                  <p:embed/>
                </p:oleObj>
              </mc:Choice>
              <mc:Fallback>
                <p:oleObj name="CS ChemDraw Drawing" r:id="rId3" imgW="13003964" imgH="4112726" progId="ChemDraw.Document.6.0">
                  <p:embed/>
                  <p:pic>
                    <p:nvPicPr>
                      <p:cNvPr id="0" name="Object 1"/>
                      <p:cNvPicPr>
                        <a:picLocks noChangeAspect="1" noChangeArrowheads="1"/>
                      </p:cNvPicPr>
                      <p:nvPr/>
                    </p:nvPicPr>
                    <p:blipFill>
                      <a:blip r:embed="rId4"/>
                      <a:srcRect/>
                      <a:stretch>
                        <a:fillRect/>
                      </a:stretch>
                    </p:blipFill>
                    <p:spPr bwMode="auto">
                      <a:xfrm>
                        <a:off x="396600" y="1124744"/>
                        <a:ext cx="8703857" cy="4278015"/>
                      </a:xfrm>
                      <a:prstGeom prst="rect">
                        <a:avLst/>
                      </a:prstGeom>
                      <a:noFill/>
                    </p:spPr>
                  </p:pic>
                </p:oleObj>
              </mc:Fallback>
            </mc:AlternateContent>
          </a:graphicData>
        </a:graphic>
      </p:graphicFrame>
    </p:spTree>
    <p:extLst>
      <p:ext uri="{BB962C8B-B14F-4D97-AF65-F5344CB8AC3E}">
        <p14:creationId xmlns:p14="http://schemas.microsoft.com/office/powerpoint/2010/main" val="1817887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كائن 1"/>
          <p:cNvGraphicFramePr>
            <a:graphicFrameLocks noChangeAspect="1"/>
          </p:cNvGraphicFramePr>
          <p:nvPr>
            <p:extLst>
              <p:ext uri="{D42A27DB-BD31-4B8C-83A1-F6EECF244321}">
                <p14:modId xmlns:p14="http://schemas.microsoft.com/office/powerpoint/2010/main" val="3511763945"/>
              </p:ext>
            </p:extLst>
          </p:nvPr>
        </p:nvGraphicFramePr>
        <p:xfrm>
          <a:off x="1259632" y="548680"/>
          <a:ext cx="6800850" cy="1314450"/>
        </p:xfrm>
        <a:graphic>
          <a:graphicData uri="http://schemas.openxmlformats.org/presentationml/2006/ole">
            <mc:AlternateContent xmlns:mc="http://schemas.openxmlformats.org/markup-compatibility/2006">
              <mc:Choice xmlns:v="urn:schemas-microsoft-com:vml" Requires="v">
                <p:oleObj spid="_x0000_s16395" name="CS ChemDraw Drawing" r:id="rId3" imgW="6800973" imgH="1314851" progId="ChemDraw.Document.6.0">
                  <p:embed/>
                </p:oleObj>
              </mc:Choice>
              <mc:Fallback>
                <p:oleObj name="CS ChemDraw Drawing" r:id="rId3" imgW="6800973" imgH="1314851" progId="ChemDraw.Document.6.0">
                  <p:embed/>
                  <p:pic>
                    <p:nvPicPr>
                      <p:cNvPr id="0" name="كائن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9632" y="548680"/>
                        <a:ext cx="6800850"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مستطيل 2"/>
          <p:cNvSpPr/>
          <p:nvPr/>
        </p:nvSpPr>
        <p:spPr>
          <a:xfrm>
            <a:off x="611560" y="3068960"/>
            <a:ext cx="8352928" cy="2640723"/>
          </a:xfrm>
          <a:prstGeom prst="rect">
            <a:avLst/>
          </a:prstGeom>
        </p:spPr>
        <p:txBody>
          <a:bodyPr wrap="square">
            <a:spAutoFit/>
          </a:bodyPr>
          <a:lstStyle/>
          <a:p>
            <a:pPr>
              <a:lnSpc>
                <a:spcPct val="115000"/>
              </a:lnSpc>
              <a:spcAft>
                <a:spcPts val="0"/>
              </a:spcAft>
            </a:pPr>
            <a:r>
              <a:rPr lang="en-US" sz="2400" dirty="0">
                <a:latin typeface="Times New Roman"/>
                <a:ea typeface="Calibri"/>
                <a:cs typeface="+mj-cs"/>
              </a:rPr>
              <a:t>However, </a:t>
            </a:r>
            <a:r>
              <a:rPr lang="en-US" sz="2400" dirty="0" err="1">
                <a:latin typeface="Times New Roman"/>
                <a:ea typeface="Calibri"/>
                <a:cs typeface="+mj-cs"/>
              </a:rPr>
              <a:t>prodrugs</a:t>
            </a:r>
            <a:r>
              <a:rPr lang="en-US" sz="2400" dirty="0">
                <a:latin typeface="Times New Roman"/>
                <a:ea typeface="Calibri"/>
                <a:cs typeface="+mj-cs"/>
              </a:rPr>
              <a:t> should not be confused with drugs which are intrinsically active, yet are transformed into one or more active metabolites. In this case, two or more active agents will contribute to the observed clinical response in proportions that depend on differences in pharmacological activities.</a:t>
            </a:r>
            <a:endParaRPr lang="en-US" sz="2400" dirty="0">
              <a:ea typeface="Calibri"/>
              <a:cs typeface="+mj-cs"/>
            </a:endParaRPr>
          </a:p>
          <a:p>
            <a:pPr>
              <a:lnSpc>
                <a:spcPct val="115000"/>
              </a:lnSpc>
              <a:spcAft>
                <a:spcPts val="0"/>
              </a:spcAft>
            </a:pPr>
            <a:r>
              <a:rPr lang="en-US" sz="2400" dirty="0">
                <a:latin typeface="Times New Roman"/>
                <a:ea typeface="Calibri"/>
                <a:cs typeface="+mj-cs"/>
              </a:rPr>
              <a:t> </a:t>
            </a:r>
            <a:endParaRPr lang="en-US" sz="2400" dirty="0">
              <a:ea typeface="Calibri"/>
              <a:cs typeface="+mj-cs"/>
            </a:endParaRPr>
          </a:p>
        </p:txBody>
      </p:sp>
    </p:spTree>
    <p:extLst>
      <p:ext uri="{BB962C8B-B14F-4D97-AF65-F5344CB8AC3E}">
        <p14:creationId xmlns:p14="http://schemas.microsoft.com/office/powerpoint/2010/main" val="1465600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كائن 1"/>
          <p:cNvGraphicFramePr>
            <a:graphicFrameLocks noChangeAspect="1"/>
          </p:cNvGraphicFramePr>
          <p:nvPr>
            <p:extLst>
              <p:ext uri="{D42A27DB-BD31-4B8C-83A1-F6EECF244321}">
                <p14:modId xmlns:p14="http://schemas.microsoft.com/office/powerpoint/2010/main" val="1781779677"/>
              </p:ext>
            </p:extLst>
          </p:nvPr>
        </p:nvGraphicFramePr>
        <p:xfrm>
          <a:off x="971600" y="1700808"/>
          <a:ext cx="7416824" cy="2567349"/>
        </p:xfrm>
        <a:graphic>
          <a:graphicData uri="http://schemas.openxmlformats.org/presentationml/2006/ole">
            <mc:AlternateContent xmlns:mc="http://schemas.openxmlformats.org/markup-compatibility/2006">
              <mc:Choice xmlns:v="urn:schemas-microsoft-com:vml" Requires="v">
                <p:oleObj spid="_x0000_s11317" name="CS ChemDraw Drawing" r:id="rId3" imgW="5771050" imgH="2067487" progId="ChemDraw.Document.6.0">
                  <p:embed/>
                </p:oleObj>
              </mc:Choice>
              <mc:Fallback>
                <p:oleObj name="CS ChemDraw Drawing" r:id="rId3" imgW="5771050" imgH="2067487" progId="ChemDraw.Document.6.0">
                  <p:embed/>
                  <p:pic>
                    <p:nvPicPr>
                      <p:cNvPr id="0" name="Object 2"/>
                      <p:cNvPicPr>
                        <a:picLocks noChangeAspect="1" noChangeArrowheads="1"/>
                      </p:cNvPicPr>
                      <p:nvPr/>
                    </p:nvPicPr>
                    <p:blipFill>
                      <a:blip r:embed="rId4"/>
                      <a:srcRect/>
                      <a:stretch>
                        <a:fillRect/>
                      </a:stretch>
                    </p:blipFill>
                    <p:spPr bwMode="auto">
                      <a:xfrm>
                        <a:off x="971600" y="1700808"/>
                        <a:ext cx="7416824" cy="2567349"/>
                      </a:xfrm>
                      <a:prstGeom prst="rect">
                        <a:avLst/>
                      </a:prstGeom>
                      <a:noFill/>
                    </p:spPr>
                  </p:pic>
                </p:oleObj>
              </mc:Fallback>
            </mc:AlternateContent>
          </a:graphicData>
        </a:graphic>
      </p:graphicFrame>
      <p:graphicFrame>
        <p:nvGraphicFramePr>
          <p:cNvPr id="3" name="كائن 2"/>
          <p:cNvGraphicFramePr>
            <a:graphicFrameLocks noChangeAspect="1"/>
          </p:cNvGraphicFramePr>
          <p:nvPr>
            <p:extLst>
              <p:ext uri="{D42A27DB-BD31-4B8C-83A1-F6EECF244321}">
                <p14:modId xmlns:p14="http://schemas.microsoft.com/office/powerpoint/2010/main" val="836546340"/>
              </p:ext>
            </p:extLst>
          </p:nvPr>
        </p:nvGraphicFramePr>
        <p:xfrm>
          <a:off x="884948" y="4437112"/>
          <a:ext cx="7320553" cy="1865834"/>
        </p:xfrm>
        <a:graphic>
          <a:graphicData uri="http://schemas.openxmlformats.org/presentationml/2006/ole">
            <mc:AlternateContent xmlns:mc="http://schemas.openxmlformats.org/markup-compatibility/2006">
              <mc:Choice xmlns:v="urn:schemas-microsoft-com:vml" Requires="v">
                <p:oleObj spid="_x0000_s11318" name="CS ChemDraw Drawing" r:id="rId5" imgW="6089521" imgH="1552783" progId="ChemDraw.Document.6.0">
                  <p:embed/>
                </p:oleObj>
              </mc:Choice>
              <mc:Fallback>
                <p:oleObj name="CS ChemDraw Drawing" r:id="rId5" imgW="6089521" imgH="1552783" progId="ChemDraw.Document.6.0">
                  <p:embed/>
                  <p:pic>
                    <p:nvPicPr>
                      <p:cNvPr id="0" name="Object 1"/>
                      <p:cNvPicPr>
                        <a:picLocks noChangeAspect="1" noChangeArrowheads="1"/>
                      </p:cNvPicPr>
                      <p:nvPr/>
                    </p:nvPicPr>
                    <p:blipFill>
                      <a:blip r:embed="rId6"/>
                      <a:srcRect/>
                      <a:stretch>
                        <a:fillRect/>
                      </a:stretch>
                    </p:blipFill>
                    <p:spPr bwMode="auto">
                      <a:xfrm>
                        <a:off x="884948" y="4437112"/>
                        <a:ext cx="7320553" cy="1865834"/>
                      </a:xfrm>
                      <a:prstGeom prst="rect">
                        <a:avLst/>
                      </a:prstGeom>
                      <a:noFill/>
                    </p:spPr>
                  </p:pic>
                </p:oleObj>
              </mc:Fallback>
            </mc:AlternateContent>
          </a:graphicData>
        </a:graphic>
      </p:graphicFrame>
      <p:sp>
        <p:nvSpPr>
          <p:cNvPr id="4" name="Rectangle 3"/>
          <p:cNvSpPr>
            <a:spLocks noChangeArrowheads="1"/>
          </p:cNvSpPr>
          <p:nvPr/>
        </p:nvSpPr>
        <p:spPr bwMode="auto">
          <a:xfrm>
            <a:off x="251520" y="1124744"/>
            <a:ext cx="1880643"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0000"/>
                </a:solidFill>
                <a:effectLst/>
                <a:latin typeface="Times New Roman" pitchFamily="18" charset="0"/>
                <a:ea typeface="Calibri" pitchFamily="34" charset="0"/>
                <a:cs typeface="+mj-cs"/>
              </a:rPr>
              <a:t>Example:-</a:t>
            </a:r>
            <a:endParaRPr kumimoji="0" lang="en-US" sz="28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كائن 5"/>
          <p:cNvGraphicFramePr>
            <a:graphicFrameLocks noChangeAspect="1"/>
          </p:cNvGraphicFramePr>
          <p:nvPr>
            <p:extLst>
              <p:ext uri="{D42A27DB-BD31-4B8C-83A1-F6EECF244321}">
                <p14:modId xmlns:p14="http://schemas.microsoft.com/office/powerpoint/2010/main" val="526055475"/>
              </p:ext>
            </p:extLst>
          </p:nvPr>
        </p:nvGraphicFramePr>
        <p:xfrm>
          <a:off x="406400" y="332656"/>
          <a:ext cx="8710825" cy="841658"/>
        </p:xfrm>
        <a:graphic>
          <a:graphicData uri="http://schemas.openxmlformats.org/presentationml/2006/ole">
            <mc:AlternateContent xmlns:mc="http://schemas.openxmlformats.org/markup-compatibility/2006">
              <mc:Choice xmlns:v="urn:schemas-microsoft-com:vml" Requires="v">
                <p:oleObj spid="_x0000_s11319" name="CS ChemDraw Drawing" r:id="rId7" imgW="6063423" imgH="586347" progId="ChemDraw.Document.6.0">
                  <p:embed/>
                </p:oleObj>
              </mc:Choice>
              <mc:Fallback>
                <p:oleObj name="CS ChemDraw Drawing" r:id="rId7" imgW="6063423" imgH="586347" progId="ChemDraw.Document.6.0">
                  <p:embed/>
                  <p:pic>
                    <p:nvPicPr>
                      <p:cNvPr id="0" name=""/>
                      <p:cNvPicPr/>
                      <p:nvPr/>
                    </p:nvPicPr>
                    <p:blipFill>
                      <a:blip r:embed="rId8"/>
                      <a:stretch>
                        <a:fillRect/>
                      </a:stretch>
                    </p:blipFill>
                    <p:spPr>
                      <a:xfrm>
                        <a:off x="406400" y="332656"/>
                        <a:ext cx="8710825" cy="841658"/>
                      </a:xfrm>
                      <a:prstGeom prst="rect">
                        <a:avLst/>
                      </a:prstGeom>
                    </p:spPr>
                  </p:pic>
                </p:oleObj>
              </mc:Fallback>
            </mc:AlternateContent>
          </a:graphicData>
        </a:graphic>
      </p:graphicFrame>
    </p:spTree>
    <p:extLst>
      <p:ext uri="{BB962C8B-B14F-4D97-AF65-F5344CB8AC3E}">
        <p14:creationId xmlns:p14="http://schemas.microsoft.com/office/powerpoint/2010/main" val="1389473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graphicFrame>
        <p:nvGraphicFramePr>
          <p:cNvPr id="3" name="كائن 2"/>
          <p:cNvGraphicFramePr>
            <a:graphicFrameLocks noChangeAspect="1"/>
          </p:cNvGraphicFramePr>
          <p:nvPr>
            <p:extLst>
              <p:ext uri="{D42A27DB-BD31-4B8C-83A1-F6EECF244321}">
                <p14:modId xmlns:p14="http://schemas.microsoft.com/office/powerpoint/2010/main" val="2703657690"/>
              </p:ext>
            </p:extLst>
          </p:nvPr>
        </p:nvGraphicFramePr>
        <p:xfrm>
          <a:off x="188913" y="546100"/>
          <a:ext cx="8767762" cy="1317625"/>
        </p:xfrm>
        <a:graphic>
          <a:graphicData uri="http://schemas.openxmlformats.org/presentationml/2006/ole">
            <mc:AlternateContent xmlns:mc="http://schemas.openxmlformats.org/markup-compatibility/2006">
              <mc:Choice xmlns:v="urn:schemas-microsoft-com:vml" Requires="v">
                <p:oleObj spid="_x0000_s12324" name="CS ChemDraw Drawing" r:id="rId3" imgW="6692799" imgH="1008291" progId="ChemDraw.Document.6.0">
                  <p:embed/>
                </p:oleObj>
              </mc:Choice>
              <mc:Fallback>
                <p:oleObj name="CS ChemDraw Drawing" r:id="rId3" imgW="6692799" imgH="1008291" progId="ChemDraw.Document.6.0">
                  <p:embed/>
                  <p:pic>
                    <p:nvPicPr>
                      <p:cNvPr id="0" name="Object 1"/>
                      <p:cNvPicPr>
                        <a:picLocks noChangeAspect="1" noChangeArrowheads="1"/>
                      </p:cNvPicPr>
                      <p:nvPr/>
                    </p:nvPicPr>
                    <p:blipFill>
                      <a:blip r:embed="rId4"/>
                      <a:srcRect/>
                      <a:stretch>
                        <a:fillRect/>
                      </a:stretch>
                    </p:blipFill>
                    <p:spPr bwMode="auto">
                      <a:xfrm>
                        <a:off x="188913" y="546100"/>
                        <a:ext cx="8767762" cy="1317625"/>
                      </a:xfrm>
                      <a:prstGeom prst="rect">
                        <a:avLst/>
                      </a:prstGeom>
                      <a:noFill/>
                    </p:spPr>
                  </p:pic>
                </p:oleObj>
              </mc:Fallback>
            </mc:AlternateContent>
          </a:graphicData>
        </a:graphic>
      </p:graphicFrame>
      <p:sp>
        <p:nvSpPr>
          <p:cNvPr id="4" name="Rectangle 6"/>
          <p:cNvSpPr>
            <a:spLocks noChangeArrowheads="1"/>
          </p:cNvSpPr>
          <p:nvPr/>
        </p:nvSpPr>
        <p:spPr bwMode="auto">
          <a:xfrm>
            <a:off x="0" y="1942377"/>
            <a:ext cx="9144000" cy="199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nSpc>
                <a:spcPct val="115000"/>
              </a:lnSpc>
              <a:spcAft>
                <a:spcPts val="1000"/>
              </a:spcAft>
            </a:pPr>
            <a:r>
              <a:rPr lang="en-US" sz="2000" dirty="0">
                <a:latin typeface="Times New Roman"/>
                <a:ea typeface="Calibri"/>
                <a:cs typeface="+mj-cs"/>
              </a:rPr>
              <a:t>These two situations were distinguished by </a:t>
            </a:r>
            <a:r>
              <a:rPr lang="en-US" sz="2000" dirty="0">
                <a:solidFill>
                  <a:srgbClr val="632423"/>
                </a:solidFill>
                <a:latin typeface="Times New Roman"/>
                <a:ea typeface="Calibri"/>
                <a:cs typeface="+mj-cs"/>
              </a:rPr>
              <a:t>Harper</a:t>
            </a:r>
            <a:r>
              <a:rPr lang="en-US" sz="2000" dirty="0">
                <a:latin typeface="Times New Roman"/>
                <a:ea typeface="Calibri"/>
                <a:cs typeface="+mj-cs"/>
              </a:rPr>
              <a:t>, who in 1959 introduces the term </a:t>
            </a:r>
            <a:r>
              <a:rPr lang="en-US" sz="2000" b="1" dirty="0">
                <a:solidFill>
                  <a:srgbClr val="0F243E"/>
                </a:solidFill>
                <a:latin typeface="Times New Roman"/>
                <a:ea typeface="Calibri"/>
                <a:cs typeface="+mj-cs"/>
              </a:rPr>
              <a:t>drug </a:t>
            </a:r>
            <a:r>
              <a:rPr lang="en-US" sz="2000" b="1" dirty="0" err="1">
                <a:solidFill>
                  <a:srgbClr val="0F243E"/>
                </a:solidFill>
                <a:latin typeface="Times New Roman"/>
                <a:ea typeface="Calibri"/>
                <a:cs typeface="+mj-cs"/>
              </a:rPr>
              <a:t>latentiation</a:t>
            </a:r>
            <a:r>
              <a:rPr lang="en-US" sz="2000" b="1" dirty="0">
                <a:solidFill>
                  <a:srgbClr val="0F243E"/>
                </a:solidFill>
                <a:latin typeface="Times New Roman"/>
                <a:ea typeface="Calibri"/>
                <a:cs typeface="+mj-cs"/>
              </a:rPr>
              <a:t> </a:t>
            </a:r>
            <a:r>
              <a:rPr lang="en-US" sz="2000" dirty="0">
                <a:latin typeface="Times New Roman"/>
                <a:ea typeface="Calibri"/>
                <a:cs typeface="+mj-cs"/>
              </a:rPr>
              <a:t>(included later).</a:t>
            </a:r>
            <a:endParaRPr lang="en-US" sz="2000" dirty="0">
              <a:ea typeface="Calibri"/>
              <a:cs typeface="+mj-cs"/>
            </a:endParaRPr>
          </a:p>
          <a:p>
            <a:pPr>
              <a:lnSpc>
                <a:spcPct val="115000"/>
              </a:lnSpc>
              <a:spcAft>
                <a:spcPts val="1000"/>
              </a:spcAft>
            </a:pPr>
            <a:r>
              <a:rPr lang="en-US" sz="2000" b="1" dirty="0">
                <a:solidFill>
                  <a:srgbClr val="C00000"/>
                </a:solidFill>
                <a:latin typeface="Times New Roman"/>
                <a:ea typeface="Calibri"/>
                <a:cs typeface="+mj-cs"/>
              </a:rPr>
              <a:t>Drug </a:t>
            </a:r>
            <a:r>
              <a:rPr lang="en-US" sz="2000" b="1" dirty="0" err="1">
                <a:solidFill>
                  <a:srgbClr val="C00000"/>
                </a:solidFill>
                <a:latin typeface="Times New Roman"/>
                <a:ea typeface="Calibri"/>
                <a:cs typeface="+mj-cs"/>
              </a:rPr>
              <a:t>latentiation</a:t>
            </a:r>
            <a:r>
              <a:rPr lang="en-US" sz="2000" b="1" dirty="0">
                <a:solidFill>
                  <a:srgbClr val="C00000"/>
                </a:solidFill>
                <a:latin typeface="Times New Roman"/>
                <a:ea typeface="Calibri"/>
                <a:cs typeface="+mj-cs"/>
              </a:rPr>
              <a:t>(Harper)</a:t>
            </a:r>
            <a:r>
              <a:rPr lang="en-US" sz="2000" dirty="0">
                <a:solidFill>
                  <a:srgbClr val="C00000"/>
                </a:solidFill>
                <a:latin typeface="Times New Roman"/>
                <a:ea typeface="Calibri"/>
                <a:cs typeface="+mj-cs"/>
              </a:rPr>
              <a:t>:- </a:t>
            </a:r>
            <a:r>
              <a:rPr lang="en-US" sz="2000" dirty="0">
                <a:latin typeface="Times New Roman"/>
                <a:ea typeface="Calibri"/>
                <a:cs typeface="+mj-cs"/>
              </a:rPr>
              <a:t>The process of purposely designing and synthesizing  a molecule that specifically requires </a:t>
            </a:r>
            <a:r>
              <a:rPr lang="en-US" sz="2000" dirty="0" err="1">
                <a:latin typeface="Times New Roman"/>
                <a:ea typeface="Calibri"/>
                <a:cs typeface="+mj-cs"/>
              </a:rPr>
              <a:t>bioactivation</a:t>
            </a:r>
            <a:r>
              <a:rPr lang="en-US" sz="2000" dirty="0">
                <a:latin typeface="Times New Roman"/>
                <a:ea typeface="Calibri"/>
                <a:cs typeface="+mj-cs"/>
              </a:rPr>
              <a:t> to a pharmacologically active substance.</a:t>
            </a:r>
            <a:endParaRPr lang="en-US" sz="2000" dirty="0">
              <a:ea typeface="Calibri"/>
              <a:cs typeface="+mj-cs"/>
            </a:endParaRPr>
          </a:p>
        </p:txBody>
      </p:sp>
      <p:graphicFrame>
        <p:nvGraphicFramePr>
          <p:cNvPr id="5" name="كائن 4"/>
          <p:cNvGraphicFramePr>
            <a:graphicFrameLocks noChangeAspect="1"/>
          </p:cNvGraphicFramePr>
          <p:nvPr>
            <p:extLst>
              <p:ext uri="{D42A27DB-BD31-4B8C-83A1-F6EECF244321}">
                <p14:modId xmlns:p14="http://schemas.microsoft.com/office/powerpoint/2010/main" val="3072246349"/>
              </p:ext>
            </p:extLst>
          </p:nvPr>
        </p:nvGraphicFramePr>
        <p:xfrm>
          <a:off x="1691680" y="4248150"/>
          <a:ext cx="5959475" cy="2609850"/>
        </p:xfrm>
        <a:graphic>
          <a:graphicData uri="http://schemas.openxmlformats.org/presentationml/2006/ole">
            <mc:AlternateContent xmlns:mc="http://schemas.openxmlformats.org/markup-compatibility/2006">
              <mc:Choice xmlns:v="urn:schemas-microsoft-com:vml" Requires="v">
                <p:oleObj spid="_x0000_s12325" name="CS ChemDraw Drawing" r:id="rId5" imgW="3518306" imgH="1543356" progId="ChemDraw.Document.6.0">
                  <p:embed/>
                </p:oleObj>
              </mc:Choice>
              <mc:Fallback>
                <p:oleObj name="CS ChemDraw Drawing" r:id="rId5" imgW="3518306" imgH="1543356" progId="ChemDraw.Document.6.0">
                  <p:embed/>
                  <p:pic>
                    <p:nvPicPr>
                      <p:cNvPr id="0" name="Object 5"/>
                      <p:cNvPicPr>
                        <a:picLocks noChangeAspect="1" noChangeArrowheads="1"/>
                      </p:cNvPicPr>
                      <p:nvPr/>
                    </p:nvPicPr>
                    <p:blipFill>
                      <a:blip r:embed="rId6"/>
                      <a:srcRect/>
                      <a:stretch>
                        <a:fillRect/>
                      </a:stretch>
                    </p:blipFill>
                    <p:spPr bwMode="auto">
                      <a:xfrm>
                        <a:off x="1691680" y="4248150"/>
                        <a:ext cx="5959475" cy="2609850"/>
                      </a:xfrm>
                      <a:prstGeom prst="rect">
                        <a:avLst/>
                      </a:prstGeom>
                      <a:noFill/>
                    </p:spPr>
                  </p:pic>
                </p:oleObj>
              </mc:Fallback>
            </mc:AlternateContent>
          </a:graphicData>
        </a:graphic>
      </p:graphicFrame>
      <p:sp>
        <p:nvSpPr>
          <p:cNvPr id="6" name="Rectangle 7"/>
          <p:cNvSpPr>
            <a:spLocks noChangeArrowheads="1"/>
          </p:cNvSpPr>
          <p:nvPr/>
        </p:nvSpPr>
        <p:spPr bwMode="auto">
          <a:xfrm>
            <a:off x="0" y="14573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87212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49919" y="483409"/>
            <a:ext cx="8470553" cy="611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nSpc>
                <a:spcPct val="115000"/>
              </a:lnSpc>
              <a:spcAft>
                <a:spcPts val="0"/>
              </a:spcAft>
            </a:pPr>
            <a:r>
              <a:rPr lang="en-US" sz="2800" b="1" i="1" u="sng" dirty="0" smtClean="0">
                <a:solidFill>
                  <a:srgbClr val="C00000"/>
                </a:solidFill>
                <a:latin typeface="Times New Roman"/>
                <a:ea typeface="Calibri"/>
                <a:cs typeface="Arial"/>
              </a:rPr>
              <a:t>Non-</a:t>
            </a:r>
            <a:r>
              <a:rPr lang="en-US" sz="2800" b="1" i="1" u="sng" dirty="0" err="1" smtClean="0">
                <a:solidFill>
                  <a:srgbClr val="C00000"/>
                </a:solidFill>
                <a:latin typeface="Times New Roman"/>
                <a:ea typeface="Calibri"/>
                <a:cs typeface="Arial"/>
              </a:rPr>
              <a:t>prodrugs</a:t>
            </a:r>
            <a:endParaRPr lang="en-US" sz="2400" dirty="0">
              <a:ea typeface="Calibri"/>
              <a:cs typeface="Arial"/>
            </a:endParaRPr>
          </a:p>
          <a:p>
            <a:pPr>
              <a:lnSpc>
                <a:spcPct val="115000"/>
              </a:lnSpc>
              <a:spcAft>
                <a:spcPts val="0"/>
              </a:spcAft>
            </a:pPr>
            <a:r>
              <a:rPr lang="en-US" sz="2000" b="1" dirty="0">
                <a:solidFill>
                  <a:srgbClr val="000000"/>
                </a:solidFill>
                <a:latin typeface="Times New Roman"/>
                <a:ea typeface="Calibri"/>
                <a:cs typeface="Arial"/>
              </a:rPr>
              <a:t>It is also important to distinguish </a:t>
            </a:r>
            <a:r>
              <a:rPr lang="en-US" sz="2000" b="1" dirty="0" err="1">
                <a:solidFill>
                  <a:srgbClr val="000000"/>
                </a:solidFill>
                <a:latin typeface="Times New Roman"/>
                <a:ea typeface="Calibri"/>
                <a:cs typeface="Arial"/>
              </a:rPr>
              <a:t>prodrugs</a:t>
            </a:r>
            <a:r>
              <a:rPr lang="en-US" sz="2000" b="1" dirty="0">
                <a:solidFill>
                  <a:srgbClr val="000000"/>
                </a:solidFill>
                <a:latin typeface="Times New Roman"/>
                <a:ea typeface="Calibri"/>
                <a:cs typeface="Arial"/>
              </a:rPr>
              <a:t> from soft and hard drugs. </a:t>
            </a:r>
            <a:endParaRPr lang="en-US" sz="2000" dirty="0">
              <a:ea typeface="Calibri"/>
              <a:cs typeface="Arial"/>
            </a:endParaRPr>
          </a:p>
          <a:p>
            <a:pPr>
              <a:lnSpc>
                <a:spcPct val="115000"/>
              </a:lnSpc>
              <a:spcAft>
                <a:spcPts val="0"/>
              </a:spcAft>
            </a:pPr>
            <a:r>
              <a:rPr lang="en-US" sz="2000" dirty="0">
                <a:solidFill>
                  <a:srgbClr val="000000"/>
                </a:solidFill>
                <a:latin typeface="Times New Roman"/>
                <a:ea typeface="Calibri"/>
                <a:cs typeface="Arial"/>
              </a:rPr>
              <a:t> </a:t>
            </a:r>
            <a:endParaRPr lang="en-US" sz="2000" dirty="0">
              <a:ea typeface="Calibri"/>
              <a:cs typeface="Arial"/>
            </a:endParaRPr>
          </a:p>
          <a:p>
            <a:pPr>
              <a:lnSpc>
                <a:spcPct val="115000"/>
              </a:lnSpc>
              <a:spcAft>
                <a:spcPts val="0"/>
              </a:spcAft>
            </a:pPr>
            <a:r>
              <a:rPr lang="en-US" sz="2000" b="1" i="1" u="sng" dirty="0">
                <a:solidFill>
                  <a:srgbClr val="632423"/>
                </a:solidFill>
                <a:latin typeface="Times New Roman"/>
                <a:ea typeface="Calibri"/>
                <a:cs typeface="Arial"/>
              </a:rPr>
              <a:t>Hard drugs:-</a:t>
            </a:r>
            <a:r>
              <a:rPr lang="en-US" sz="2000" dirty="0">
                <a:solidFill>
                  <a:srgbClr val="C0504D"/>
                </a:solidFill>
                <a:latin typeface="Times New Roman"/>
                <a:ea typeface="Calibri"/>
                <a:cs typeface="Arial"/>
              </a:rPr>
              <a:t> </a:t>
            </a:r>
            <a:r>
              <a:rPr lang="en-US" sz="2000" dirty="0">
                <a:latin typeface="Times New Roman"/>
                <a:ea typeface="Calibri"/>
                <a:cs typeface="Arial"/>
              </a:rPr>
              <a:t>are compounds that are designed to contain the structural characteristics  necessary for pharmacological activity but in a form that is not susceptible to metabolic or chemical transformation. </a:t>
            </a:r>
            <a:endParaRPr lang="en-US" sz="2000" dirty="0">
              <a:ea typeface="Calibri"/>
              <a:cs typeface="Arial"/>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C0504D"/>
              </a:solidFill>
              <a:effectLst/>
              <a:latin typeface="Times New Roman" pitchFamily="18" charset="0"/>
              <a:ea typeface="Calibri"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800" dirty="0">
              <a:solidFill>
                <a:srgbClr val="C0504D"/>
              </a:solidFill>
              <a:latin typeface="Times New Roman" pitchFamily="18" charset="0"/>
              <a:ea typeface="Calibri"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rgbClr val="C0504D"/>
              </a:solidFill>
              <a:effectLst/>
              <a:latin typeface="Times New Roman" pitchFamily="18" charset="0"/>
              <a:ea typeface="Calibri"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rgbClr val="C0504D"/>
              </a:solidFill>
              <a:effectLst/>
              <a:latin typeface="Times New Roman" pitchFamily="18" charset="0"/>
              <a:ea typeface="Calibri"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2800" b="1" dirty="0" smtClean="0">
                <a:solidFill>
                  <a:srgbClr val="002060"/>
                </a:solidFill>
                <a:latin typeface="Times New Roman" pitchFamily="18" charset="0"/>
                <a:ea typeface="Calibri" pitchFamily="34" charset="0"/>
                <a:cs typeface="+mj-cs"/>
              </a:rPr>
              <a:t>1-</a:t>
            </a:r>
            <a:r>
              <a:rPr lang="en-US" sz="2800" dirty="0" smtClean="0">
                <a:solidFill>
                  <a:srgbClr val="C0504D"/>
                </a:solidFill>
                <a:latin typeface="Times New Roman" pitchFamily="18" charset="0"/>
                <a:ea typeface="Calibri" pitchFamily="34" charset="0"/>
                <a:cs typeface="+mj-cs"/>
              </a:rPr>
              <a:t> </a:t>
            </a:r>
            <a:r>
              <a:rPr kumimoji="0" lang="en-US" sz="2800" b="1" i="0" u="none" strike="noStrike" cap="none" normalizeH="0" baseline="0" dirty="0" smtClean="0">
                <a:ln>
                  <a:noFill/>
                </a:ln>
                <a:solidFill>
                  <a:srgbClr val="002060"/>
                </a:solidFill>
                <a:effectLst/>
                <a:latin typeface="Times New Roman" pitchFamily="18" charset="0"/>
                <a:ea typeface="Calibri" pitchFamily="34" charset="0"/>
                <a:cs typeface="+mj-cs"/>
              </a:rPr>
              <a:t>Increased efficiency by avoiding metabolism.</a:t>
            </a:r>
            <a:endParaRPr kumimoji="0" lang="en-US" sz="28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tabLst/>
            </a:pPr>
            <a:r>
              <a:rPr kumimoji="0" lang="en-US" sz="2800" b="1" i="0" u="none" strike="noStrike" cap="none" normalizeH="0" baseline="0" dirty="0" smtClean="0">
                <a:ln>
                  <a:noFill/>
                </a:ln>
                <a:solidFill>
                  <a:srgbClr val="002060"/>
                </a:solidFill>
                <a:effectLst/>
                <a:latin typeface="Times New Roman" pitchFamily="18" charset="0"/>
                <a:ea typeface="Calibri" pitchFamily="34" charset="0"/>
                <a:cs typeface="+mj-cs"/>
              </a:rPr>
              <a:t>2- No toxic metabolites are formed.</a:t>
            </a:r>
            <a:endParaRPr kumimoji="0" lang="en-US" sz="28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tabLst/>
            </a:pPr>
            <a:r>
              <a:rPr kumimoji="0" lang="en-US" sz="2800" b="1" i="0" u="none" strike="noStrike" cap="none" normalizeH="0" baseline="0" dirty="0" smtClean="0">
                <a:ln>
                  <a:noFill/>
                </a:ln>
                <a:solidFill>
                  <a:srgbClr val="002060"/>
                </a:solidFill>
                <a:effectLst/>
                <a:latin typeface="Times New Roman" pitchFamily="18" charset="0"/>
                <a:ea typeface="Calibri" pitchFamily="34" charset="0"/>
                <a:cs typeface="+mj-cs"/>
              </a:rPr>
              <a:t>3- HOWEVER, less readily eliminated due to lack of</a:t>
            </a:r>
          </a:p>
          <a:p>
            <a:pPr marL="0" marR="0" lvl="0" indent="0" algn="l" defTabSz="914400" rtl="0" eaLnBrk="0" fontAlgn="base" latinLnBrk="0" hangingPunct="0">
              <a:lnSpc>
                <a:spcPct val="100000"/>
              </a:lnSpc>
              <a:spcBef>
                <a:spcPct val="0"/>
              </a:spcBef>
              <a:spcAft>
                <a:spcPct val="0"/>
              </a:spcAft>
              <a:buClrTx/>
              <a:buSzTx/>
              <a:tabLst/>
            </a:pPr>
            <a:r>
              <a:rPr lang="en-US" sz="2800" b="1" dirty="0">
                <a:solidFill>
                  <a:srgbClr val="002060"/>
                </a:solidFill>
                <a:latin typeface="Times New Roman" pitchFamily="18" charset="0"/>
                <a:ea typeface="Calibri" pitchFamily="34" charset="0"/>
                <a:cs typeface="+mj-cs"/>
              </a:rPr>
              <a:t> </a:t>
            </a:r>
            <a:r>
              <a:rPr lang="en-US" sz="2800" b="1" dirty="0" smtClean="0">
                <a:solidFill>
                  <a:srgbClr val="002060"/>
                </a:solidFill>
                <a:latin typeface="Times New Roman" pitchFamily="18" charset="0"/>
                <a:ea typeface="Calibri" pitchFamily="34" charset="0"/>
                <a:cs typeface="+mj-cs"/>
              </a:rPr>
              <a:t>   </a:t>
            </a:r>
            <a:r>
              <a:rPr kumimoji="0" lang="en-US" sz="2800" b="1" i="0" u="none" strike="noStrike" cap="none" normalizeH="0" baseline="0" dirty="0" smtClean="0">
                <a:ln>
                  <a:noFill/>
                </a:ln>
                <a:solidFill>
                  <a:srgbClr val="002060"/>
                </a:solidFill>
                <a:effectLst/>
                <a:latin typeface="Times New Roman" pitchFamily="18" charset="0"/>
                <a:ea typeface="Calibri" pitchFamily="34" charset="0"/>
                <a:cs typeface="+mj-cs"/>
              </a:rPr>
              <a:t> metabolism.</a:t>
            </a:r>
            <a:endParaRPr kumimoji="0" lang="en-US" sz="28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mj-cs"/>
              </a:rPr>
              <a:t>.</a:t>
            </a:r>
            <a:endParaRPr kumimoji="0" lang="en-US" sz="2800" b="0" i="0" u="none" strike="noStrike" cap="none" normalizeH="0" baseline="0" dirty="0" smtClean="0">
              <a:ln>
                <a:noFill/>
              </a:ln>
              <a:solidFill>
                <a:schemeClr val="tx1"/>
              </a:solidFill>
              <a:effectLst/>
              <a:latin typeface="Arial" pitchFamily="34" charset="0"/>
              <a:cs typeface="+mj-cs"/>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2890273100"/>
              </p:ext>
            </p:extLst>
          </p:nvPr>
        </p:nvGraphicFramePr>
        <p:xfrm>
          <a:off x="381765" y="3140968"/>
          <a:ext cx="7399134" cy="1087328"/>
        </p:xfrm>
        <a:graphic>
          <a:graphicData uri="http://schemas.openxmlformats.org/presentationml/2006/ole">
            <mc:AlternateContent xmlns:mc="http://schemas.openxmlformats.org/markup-compatibility/2006">
              <mc:Choice xmlns:v="urn:schemas-microsoft-com:vml" Requires="v">
                <p:oleObj spid="_x0000_s13329" name="CS ChemDraw Drawing" r:id="rId3" imgW="2960751" imgH="433959" progId="ChemDraw.Document.6.0">
                  <p:embed/>
                </p:oleObj>
              </mc:Choice>
              <mc:Fallback>
                <p:oleObj name="CS ChemDraw Drawing" r:id="rId3" imgW="2960751" imgH="433959"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765" y="3140968"/>
                        <a:ext cx="7399134" cy="1087328"/>
                      </a:xfrm>
                      <a:prstGeom prst="rect">
                        <a:avLst/>
                      </a:prstGeom>
                      <a:noFill/>
                    </p:spPr>
                  </p:pic>
                </p:oleObj>
              </mc:Fallback>
            </mc:AlternateContent>
          </a:graphicData>
        </a:graphic>
      </p:graphicFrame>
      <p:sp>
        <p:nvSpPr>
          <p:cNvPr id="4" name="Rectangle 3"/>
          <p:cNvSpPr>
            <a:spLocks noChangeArrowheads="1"/>
          </p:cNvSpPr>
          <p:nvPr/>
        </p:nvSpPr>
        <p:spPr bwMode="auto">
          <a:xfrm>
            <a:off x="0" y="8477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922494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929854"/>
            <a:ext cx="8424936" cy="2640723"/>
          </a:xfrm>
          <a:prstGeom prst="rect">
            <a:avLst/>
          </a:prstGeom>
        </p:spPr>
        <p:txBody>
          <a:bodyPr wrap="square">
            <a:spAutoFit/>
          </a:bodyPr>
          <a:lstStyle/>
          <a:p>
            <a:pPr>
              <a:lnSpc>
                <a:spcPct val="115000"/>
              </a:lnSpc>
              <a:spcAft>
                <a:spcPts val="0"/>
              </a:spcAft>
            </a:pPr>
            <a:r>
              <a:rPr lang="en-US" sz="2400" b="1" i="1" u="sng" dirty="0">
                <a:solidFill>
                  <a:srgbClr val="632423"/>
                </a:solidFill>
                <a:latin typeface="Times New Roman"/>
                <a:ea typeface="Calibri"/>
                <a:cs typeface="Arial"/>
              </a:rPr>
              <a:t>Soft drugs: -</a:t>
            </a:r>
            <a:r>
              <a:rPr lang="en-US" sz="2400" dirty="0">
                <a:latin typeface="AdvP41153C"/>
                <a:ea typeface="Calibri"/>
                <a:cs typeface="AdvP41153C"/>
              </a:rPr>
              <a:t> </a:t>
            </a:r>
            <a:r>
              <a:rPr lang="en-US" sz="2400" dirty="0">
                <a:latin typeface="Times New Roman"/>
                <a:ea typeface="Calibri"/>
                <a:cs typeface="Arial"/>
              </a:rPr>
              <a:t>‘‘biologically active compounds (drugs) characterized by a predictable and fast </a:t>
            </a:r>
            <a:endParaRPr lang="en-US" sz="2400" dirty="0">
              <a:ea typeface="Calibri"/>
              <a:cs typeface="Arial"/>
            </a:endParaRPr>
          </a:p>
          <a:p>
            <a:pPr>
              <a:lnSpc>
                <a:spcPct val="115000"/>
              </a:lnSpc>
              <a:spcAft>
                <a:spcPts val="0"/>
              </a:spcAft>
            </a:pPr>
            <a:r>
              <a:rPr lang="en-US" sz="2400" dirty="0">
                <a:latin typeface="Times New Roman"/>
                <a:ea typeface="Calibri"/>
                <a:cs typeface="Arial"/>
              </a:rPr>
              <a:t> in vivo metabolism to inactive and non-toxic moieties, after they have achieved their therapeutic role’’(such as short acting β-blocker  agent, </a:t>
            </a:r>
            <a:r>
              <a:rPr lang="en-US" sz="2400" dirty="0" err="1">
                <a:latin typeface="Times New Roman"/>
                <a:ea typeface="Calibri"/>
                <a:cs typeface="Arial"/>
              </a:rPr>
              <a:t>esmolol</a:t>
            </a:r>
            <a:r>
              <a:rPr lang="en-US" sz="2400" dirty="0">
                <a:latin typeface="Times New Roman"/>
                <a:ea typeface="Calibri"/>
                <a:cs typeface="Arial"/>
              </a:rPr>
              <a:t>),Thus soft drugs are considered to be the opposite of </a:t>
            </a:r>
            <a:r>
              <a:rPr lang="en-US" sz="2400" dirty="0" err="1">
                <a:latin typeface="Times New Roman"/>
                <a:ea typeface="Calibri"/>
                <a:cs typeface="Arial"/>
              </a:rPr>
              <a:t>prodrugs</a:t>
            </a:r>
            <a:r>
              <a:rPr lang="en-US" sz="2400" dirty="0">
                <a:latin typeface="Times New Roman"/>
                <a:ea typeface="Calibri"/>
                <a:cs typeface="Arial"/>
              </a:rPr>
              <a:t>.  </a:t>
            </a:r>
            <a:endParaRPr lang="en-US" sz="2400" dirty="0">
              <a:ea typeface="Calibri"/>
              <a:cs typeface="Arial"/>
            </a:endParaRPr>
          </a:p>
        </p:txBody>
      </p:sp>
    </p:spTree>
    <p:extLst>
      <p:ext uri="{BB962C8B-B14F-4D97-AF65-F5344CB8AC3E}">
        <p14:creationId xmlns:p14="http://schemas.microsoft.com/office/powerpoint/2010/main" val="1075876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079398" y="217468"/>
            <a:ext cx="7632848"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800" b="1" i="1" u="sng" strike="noStrike" cap="none" normalizeH="0" baseline="0" dirty="0" smtClean="0">
                <a:ln>
                  <a:noFill/>
                </a:ln>
                <a:solidFill>
                  <a:srgbClr val="632423"/>
                </a:solidFill>
                <a:effectLst/>
                <a:latin typeface="Times New Roman" pitchFamily="18" charset="0"/>
                <a:ea typeface="Calibri" pitchFamily="34" charset="0"/>
                <a:cs typeface="+mj-cs"/>
              </a:rPr>
              <a:t>Soft drugs: -</a:t>
            </a:r>
            <a:endParaRPr kumimoji="0" lang="en-US" sz="28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mj-cs"/>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2398628007"/>
              </p:ext>
            </p:extLst>
          </p:nvPr>
        </p:nvGraphicFramePr>
        <p:xfrm>
          <a:off x="791580" y="4396261"/>
          <a:ext cx="7452828" cy="2149854"/>
        </p:xfrm>
        <a:graphic>
          <a:graphicData uri="http://schemas.openxmlformats.org/presentationml/2006/ole">
            <mc:AlternateContent xmlns:mc="http://schemas.openxmlformats.org/markup-compatibility/2006">
              <mc:Choice xmlns:v="urn:schemas-microsoft-com:vml" Requires="v">
                <p:oleObj spid="_x0000_s14362" name="CS ChemDraw Drawing" r:id="rId3" imgW="3898011" imgH="1110615" progId="ChemDraw.Document.6.0">
                  <p:embed/>
                </p:oleObj>
              </mc:Choice>
              <mc:Fallback>
                <p:oleObj name="CS ChemDraw Drawing" r:id="rId3" imgW="3898011" imgH="1110615"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1580" y="4396261"/>
                        <a:ext cx="7452828" cy="2149854"/>
                      </a:xfrm>
                      <a:prstGeom prst="rect">
                        <a:avLst/>
                      </a:prstGeom>
                      <a:noFill/>
                    </p:spPr>
                  </p:pic>
                </p:oleObj>
              </mc:Fallback>
            </mc:AlternateContent>
          </a:graphicData>
        </a:graphic>
      </p:graphicFrame>
      <p:sp>
        <p:nvSpPr>
          <p:cNvPr id="4" name="Rectangle 3"/>
          <p:cNvSpPr>
            <a:spLocks noChangeArrowheads="1"/>
          </p:cNvSpPr>
          <p:nvPr/>
        </p:nvSpPr>
        <p:spPr bwMode="auto">
          <a:xfrm>
            <a:off x="0" y="1171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5" name="كائن 4"/>
          <p:cNvGraphicFramePr>
            <a:graphicFrameLocks noChangeAspect="1"/>
          </p:cNvGraphicFramePr>
          <p:nvPr>
            <p:extLst>
              <p:ext uri="{D42A27DB-BD31-4B8C-83A1-F6EECF244321}">
                <p14:modId xmlns:p14="http://schemas.microsoft.com/office/powerpoint/2010/main" val="3267379075"/>
              </p:ext>
            </p:extLst>
          </p:nvPr>
        </p:nvGraphicFramePr>
        <p:xfrm>
          <a:off x="1367644" y="1052736"/>
          <a:ext cx="6408712" cy="2912063"/>
        </p:xfrm>
        <a:graphic>
          <a:graphicData uri="http://schemas.openxmlformats.org/presentationml/2006/ole">
            <mc:AlternateContent xmlns:mc="http://schemas.openxmlformats.org/markup-compatibility/2006">
              <mc:Choice xmlns:v="urn:schemas-microsoft-com:vml" Requires="v">
                <p:oleObj spid="_x0000_s14363" name="CS ChemDraw Drawing" r:id="rId5" imgW="6075904" imgH="3711898" progId="ChemDraw.Document.6.0">
                  <p:embed/>
                </p:oleObj>
              </mc:Choice>
              <mc:Fallback>
                <p:oleObj name="CS ChemDraw Drawing" r:id="rId5" imgW="6075904" imgH="3711898" progId="ChemDraw.Document.6.0">
                  <p:embed/>
                  <p:pic>
                    <p:nvPicPr>
                      <p:cNvPr id="0" name=""/>
                      <p:cNvPicPr/>
                      <p:nvPr/>
                    </p:nvPicPr>
                    <p:blipFill>
                      <a:blip r:embed="rId6"/>
                      <a:stretch>
                        <a:fillRect/>
                      </a:stretch>
                    </p:blipFill>
                    <p:spPr>
                      <a:xfrm>
                        <a:off x="1367644" y="1052736"/>
                        <a:ext cx="6408712" cy="2912063"/>
                      </a:xfrm>
                      <a:prstGeom prst="rect">
                        <a:avLst/>
                      </a:prstGeom>
                    </p:spPr>
                  </p:pic>
                </p:oleObj>
              </mc:Fallback>
            </mc:AlternateContent>
          </a:graphicData>
        </a:graphic>
      </p:graphicFrame>
    </p:spTree>
    <p:extLst>
      <p:ext uri="{BB962C8B-B14F-4D97-AF65-F5344CB8AC3E}">
        <p14:creationId xmlns:p14="http://schemas.microsoft.com/office/powerpoint/2010/main" val="1299942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كائن 1"/>
          <p:cNvGraphicFramePr>
            <a:graphicFrameLocks noChangeAspect="1"/>
          </p:cNvGraphicFramePr>
          <p:nvPr>
            <p:extLst>
              <p:ext uri="{D42A27DB-BD31-4B8C-83A1-F6EECF244321}">
                <p14:modId xmlns:p14="http://schemas.microsoft.com/office/powerpoint/2010/main" val="1649460832"/>
              </p:ext>
            </p:extLst>
          </p:nvPr>
        </p:nvGraphicFramePr>
        <p:xfrm>
          <a:off x="94394" y="2780928"/>
          <a:ext cx="8702675" cy="3763963"/>
        </p:xfrm>
        <a:graphic>
          <a:graphicData uri="http://schemas.openxmlformats.org/presentationml/2006/ole">
            <mc:AlternateContent xmlns:mc="http://schemas.openxmlformats.org/markup-compatibility/2006">
              <mc:Choice xmlns:v="urn:schemas-microsoft-com:vml" Requires="v">
                <p:oleObj spid="_x0000_s15385" name="CS ChemDraw Drawing" r:id="rId3" imgW="9713731" imgH="4199830" progId="ChemDraw.Document.6.0">
                  <p:embed/>
                </p:oleObj>
              </mc:Choice>
              <mc:Fallback>
                <p:oleObj name="CS ChemDraw Drawing" r:id="rId3" imgW="9713731" imgH="4199830" progId="ChemDraw.Document.6.0">
                  <p:embed/>
                  <p:pic>
                    <p:nvPicPr>
                      <p:cNvPr id="0" name="Object 2"/>
                      <p:cNvPicPr>
                        <a:picLocks noChangeAspect="1" noChangeArrowheads="1"/>
                      </p:cNvPicPr>
                      <p:nvPr/>
                    </p:nvPicPr>
                    <p:blipFill>
                      <a:blip r:embed="rId4"/>
                      <a:srcRect/>
                      <a:stretch>
                        <a:fillRect/>
                      </a:stretch>
                    </p:blipFill>
                    <p:spPr bwMode="auto">
                      <a:xfrm>
                        <a:off x="94394" y="2780928"/>
                        <a:ext cx="8702675" cy="3763963"/>
                      </a:xfrm>
                      <a:prstGeom prst="rect">
                        <a:avLst/>
                      </a:prstGeom>
                      <a:noFill/>
                    </p:spPr>
                  </p:pic>
                </p:oleObj>
              </mc:Fallback>
            </mc:AlternateContent>
          </a:graphicData>
        </a:graphic>
      </p:graphicFrame>
      <p:graphicFrame>
        <p:nvGraphicFramePr>
          <p:cNvPr id="3" name="كائن 2"/>
          <p:cNvGraphicFramePr>
            <a:graphicFrameLocks noChangeAspect="1"/>
          </p:cNvGraphicFramePr>
          <p:nvPr>
            <p:extLst>
              <p:ext uri="{D42A27DB-BD31-4B8C-83A1-F6EECF244321}">
                <p14:modId xmlns:p14="http://schemas.microsoft.com/office/powerpoint/2010/main" val="4178407723"/>
              </p:ext>
            </p:extLst>
          </p:nvPr>
        </p:nvGraphicFramePr>
        <p:xfrm>
          <a:off x="2123729" y="1295698"/>
          <a:ext cx="5112568" cy="1483717"/>
        </p:xfrm>
        <a:graphic>
          <a:graphicData uri="http://schemas.openxmlformats.org/presentationml/2006/ole">
            <mc:AlternateContent xmlns:mc="http://schemas.openxmlformats.org/markup-compatibility/2006">
              <mc:Choice xmlns:v="urn:schemas-microsoft-com:vml" Requires="v">
                <p:oleObj spid="_x0000_s15386" name="CS ChemDraw Drawing" r:id="rId5" imgW="3782187" imgH="1090803" progId="ChemDraw.Document.6.0">
                  <p:embed/>
                </p:oleObj>
              </mc:Choice>
              <mc:Fallback>
                <p:oleObj name="CS ChemDraw Drawing" r:id="rId5" imgW="3782187" imgH="1090803" progId="ChemDraw.Document.6.0">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23729" y="1295698"/>
                        <a:ext cx="5112568" cy="1483717"/>
                      </a:xfrm>
                      <a:prstGeom prst="rect">
                        <a:avLst/>
                      </a:prstGeom>
                      <a:noFill/>
                    </p:spPr>
                  </p:pic>
                </p:oleObj>
              </mc:Fallback>
            </mc:AlternateContent>
          </a:graphicData>
        </a:graphic>
      </p:graphicFrame>
      <p:sp>
        <p:nvSpPr>
          <p:cNvPr id="4" name="Rectangle 3"/>
          <p:cNvSpPr>
            <a:spLocks noChangeArrowheads="1"/>
          </p:cNvSpPr>
          <p:nvPr/>
        </p:nvSpPr>
        <p:spPr bwMode="auto">
          <a:xfrm>
            <a:off x="107504" y="185796"/>
            <a:ext cx="8676456" cy="1123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mj-cs"/>
              </a:rPr>
              <a:t>There are two mechanism for the conversion of </a:t>
            </a:r>
            <a:r>
              <a:rPr kumimoji="0" lang="en-US" sz="2800" b="1" i="0" u="none" strike="noStrike" cap="none" normalizeH="0" baseline="0" dirty="0" err="1" smtClean="0">
                <a:ln>
                  <a:noFill/>
                </a:ln>
                <a:solidFill>
                  <a:schemeClr val="tx1"/>
                </a:solidFill>
                <a:effectLst/>
                <a:latin typeface="Times New Roman" pitchFamily="18" charset="0"/>
                <a:ea typeface="Calibri" pitchFamily="34" charset="0"/>
                <a:cs typeface="+mj-cs"/>
              </a:rPr>
              <a:t>prodrug</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mj-cs"/>
              </a:rPr>
              <a:t> to an active drug:-</a:t>
            </a:r>
            <a:endParaRPr kumimoji="0" lang="en-US" sz="28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a:spLocks noChangeArrowheads="1"/>
          </p:cNvSpPr>
          <p:nvPr/>
        </p:nvSpPr>
        <p:spPr bwMode="auto">
          <a:xfrm>
            <a:off x="0" y="2200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spTree>
    <p:extLst>
      <p:ext uri="{BB962C8B-B14F-4D97-AF65-F5344CB8AC3E}">
        <p14:creationId xmlns:p14="http://schemas.microsoft.com/office/powerpoint/2010/main" val="24272801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579</TotalTime>
  <Words>953</Words>
  <Application>Microsoft Office PowerPoint</Application>
  <PresentationFormat>عرض على الشاشة (3:4)‏</PresentationFormat>
  <Paragraphs>104</Paragraphs>
  <Slides>24</Slides>
  <Notes>0</Notes>
  <HiddenSlides>0</HiddenSlides>
  <MMClips>0</MMClips>
  <ScaleCrop>false</ScaleCrop>
  <HeadingPairs>
    <vt:vector size="6" baseType="variant">
      <vt:variant>
        <vt:lpstr>نسق</vt:lpstr>
      </vt:variant>
      <vt:variant>
        <vt:i4>1</vt:i4>
      </vt:variant>
      <vt:variant>
        <vt:lpstr>خوادم OLE مضمنة</vt:lpstr>
      </vt:variant>
      <vt:variant>
        <vt:i4>1</vt:i4>
      </vt:variant>
      <vt:variant>
        <vt:lpstr>عناوين الشرائح</vt:lpstr>
      </vt:variant>
      <vt:variant>
        <vt:i4>24</vt:i4>
      </vt:variant>
    </vt:vector>
  </HeadingPairs>
  <TitlesOfParts>
    <vt:vector size="26" baseType="lpstr">
      <vt:lpstr>Office Theme</vt:lpstr>
      <vt:lpstr>CS ChemDraw Drawing</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By DR.Ahmed Saker 2o1O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rit</dc:creator>
  <cp:lastModifiedBy>InteL</cp:lastModifiedBy>
  <cp:revision>56</cp:revision>
  <dcterms:created xsi:type="dcterms:W3CDTF">2014-10-12T05:31:15Z</dcterms:created>
  <dcterms:modified xsi:type="dcterms:W3CDTF">2018-10-08T18:01:07Z</dcterms:modified>
</cp:coreProperties>
</file>